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Lst>
  <p:sldSz cy="6858000" cx="12192000"/>
  <p:notesSz cx="6858000" cy="9144000"/>
  <p:embeddedFontLst>
    <p:embeddedFont>
      <p:font typeface="Roboto"/>
      <p:regular r:id="rId36"/>
      <p:bold r:id="rId37"/>
      <p:italic r:id="rId38"/>
      <p:boldItalic r:id="rId39"/>
    </p:embeddedFont>
    <p:embeddedFont>
      <p:font typeface="Nunito Sans"/>
      <p:regular r:id="rId40"/>
      <p:bold r:id="rId41"/>
      <p:italic r:id="rId42"/>
      <p:boldItalic r:id="rId4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10" name=""/>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NunitoSans-regular.fntdata"/><Relationship Id="rId20" Type="http://schemas.openxmlformats.org/officeDocument/2006/relationships/slide" Target="slides/slide15.xml"/><Relationship Id="rId42" Type="http://schemas.openxmlformats.org/officeDocument/2006/relationships/font" Target="fonts/NunitoSans-italic.fntdata"/><Relationship Id="rId41" Type="http://schemas.openxmlformats.org/officeDocument/2006/relationships/font" Target="fonts/NunitoSans-bold.fntdata"/><Relationship Id="rId22" Type="http://schemas.openxmlformats.org/officeDocument/2006/relationships/slide" Target="slides/slide17.xml"/><Relationship Id="rId21" Type="http://schemas.openxmlformats.org/officeDocument/2006/relationships/slide" Target="slides/slide16.xml"/><Relationship Id="rId43" Type="http://schemas.openxmlformats.org/officeDocument/2006/relationships/font" Target="fonts/NunitoSans-boldItalic.fntdata"/><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font" Target="fonts/Roboto-bold.fntdata"/><Relationship Id="rId14" Type="http://schemas.openxmlformats.org/officeDocument/2006/relationships/slide" Target="slides/slide9.xml"/><Relationship Id="rId36" Type="http://schemas.openxmlformats.org/officeDocument/2006/relationships/font" Target="fonts/Roboto-regular.fntdata"/><Relationship Id="rId17" Type="http://schemas.openxmlformats.org/officeDocument/2006/relationships/slide" Target="slides/slide12.xml"/><Relationship Id="rId39" Type="http://schemas.openxmlformats.org/officeDocument/2006/relationships/font" Target="fonts/Roboto-boldItalic.fntdata"/><Relationship Id="rId16" Type="http://schemas.openxmlformats.org/officeDocument/2006/relationships/slide" Target="slides/slide11.xml"/><Relationship Id="rId38" Type="http://schemas.openxmlformats.org/officeDocument/2006/relationships/font" Target="fonts/Roboto-italic.fntdata"/><Relationship Id="rId19" Type="http://schemas.openxmlformats.org/officeDocument/2006/relationships/slide" Target="slides/slide14.xml"/><Relationship Id="rId18" Type="http://schemas.openxmlformats.org/officeDocument/2006/relationships/slide" Target="slides/slide13.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4-03-12T11:53:55.931">
    <p:pos x="6000" y="0"/>
    <p:text>Safari
-Victor Santos Rohod</p:text>
  </p:cm>
  <p:cm authorId="0" idx="2" dt="2024-03-12T11:53:55.929">
    <p:pos x="6000" y="100"/>
    <p:text>Opera Gx
-Victor Santos Rohod</p:text>
  </p:cm>
  <p:cm authorId="0" idx="3" dt="2024-03-12T11:53:55.932">
    <p:pos x="6000" y="200"/>
    <p:text>Brave
-Victor Santos Rohod</p:text>
  </p:cm>
  <p:cm authorId="0" idx="4" dt="2024-03-12T11:53:55.931">
    <p:pos x="6000" y="300"/>
    <p:text>Google Chrome
-Victor Santos Rohod</p:text>
  </p:cm>
  <p:cm authorId="0" idx="5" dt="2024-03-12T11:53:55.932">
    <p:pos x="6000" y="400"/>
    <p:text>Sogou
-Victor Santos Rohod</p:text>
  </p:cm>
  <p:cm authorId="0" idx="6" dt="2024-03-12T11:53:55.930">
    <p:pos x="6000" y="500"/>
    <p:text>Firefox
-Victor Santos Rohod</p:text>
  </p:cm>
  <p:cm authorId="0" idx="7" dt="2024-03-12T11:53:55.927">
    <p:pos x="6000" y="600"/>
    <p:text>Microsoft Edge
-Victor Santos Rohod</p:text>
  </p:cm>
  <p:cm authorId="0" idx="8" dt="2024-03-12T11:53:55.931">
    <p:pos x="6000" y="700"/>
    <p:text>Tor
-Victor Santos Rohod</p:text>
  </p:cm>
  <p:cm authorId="0" idx="9" dt="2024-03-12T11:53:55.930">
    <p:pos x="6000" y="800"/>
    <p:text>Opera
-Victor Santos Rohod</p:text>
  </p:cm>
  <p:cm authorId="0" idx="10" dt="2024-03-12T11:53:55.933">
    <p:pos x="6000" y="900"/>
    <p:text>Internet Explorer (R.I.P)
-Victor Santos Rohod</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2" name="Google Shape;8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pt-BR"/>
              <a:t>=</a:t>
            </a:r>
            <a:endParaRPr/>
          </a:p>
        </p:txBody>
      </p:sp>
      <p:sp>
        <p:nvSpPr>
          <p:cNvPr id="165" name="Google Shape;165;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82" name="Google Shape;182;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91" name="Google Shape;191;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00" name="Google Shape;200;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09" name="Google Shape;209;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18" name="Google Shape;218;p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27" name="Google Shape;227;p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36" name="Google Shape;236;p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45" name="Google Shape;245;p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54" name="Google Shape;254;p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2" name="Google Shape;92;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66" name="Google Shape;266;p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73" name="Google Shape;273;p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84" name="Google Shape;284;p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98" name="Google Shape;298;p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07" name="Google Shape;307;p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16" name="Google Shape;316;p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25" name="Google Shape;325;p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34" name="Google Shape;334;p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43" name="Google Shape;343;p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52" name="Google Shape;352;p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1" name="Google Shape;101;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61" name="Google Shape;361;p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9" name="Google Shape;109;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17" name="Google Shape;117;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24" name="Google Shape;124;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32" name="Google Shape;132;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49" name="Google Shape;149;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56" name="Google Shape;156;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de Título" type="title">
  <p:cSld name="TITLE">
    <p:spTree>
      <p:nvGrpSpPr>
        <p:cNvPr id="11" name="Shape 11"/>
        <p:cNvGrpSpPr/>
        <p:nvPr/>
      </p:nvGrpSpPr>
      <p:grpSpPr>
        <a:xfrm>
          <a:off x="0" y="0"/>
          <a:ext cx="0" cy="0"/>
          <a:chOff x="0" y="0"/>
          <a:chExt cx="0" cy="0"/>
        </a:xfrm>
      </p:grpSpPr>
      <p:sp>
        <p:nvSpPr>
          <p:cNvPr id="12" name="Google Shape;12;p2"/>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 name="Google Shape;13;p2"/>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4" name="Google Shape;14;p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 name="Google Shape;15;p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 name="Google Shape;16;p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e Texto Vertical" type="vertTx">
  <p:cSld name="VERTICAL_TEXT">
    <p:spTree>
      <p:nvGrpSpPr>
        <p:cNvPr id="68" name="Shape 68"/>
        <p:cNvGrpSpPr/>
        <p:nvPr/>
      </p:nvGrpSpPr>
      <p:grpSpPr>
        <a:xfrm>
          <a:off x="0" y="0"/>
          <a:ext cx="0" cy="0"/>
          <a:chOff x="0" y="0"/>
          <a:chExt cx="0" cy="0"/>
        </a:xfrm>
      </p:grpSpPr>
      <p:sp>
        <p:nvSpPr>
          <p:cNvPr id="69" name="Google Shape;69;p1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11"/>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 name="Google Shape;71;p1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2" name="Google Shape;72;p1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 name="Google Shape;73;p1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o e Título Vertical" type="vertTitleAndTx">
  <p:cSld name="VERTICAL_TITLE_AND_VERTICAL_TEXT">
    <p:spTree>
      <p:nvGrpSpPr>
        <p:cNvPr id="74" name="Shape 74"/>
        <p:cNvGrpSpPr/>
        <p:nvPr/>
      </p:nvGrpSpPr>
      <p:grpSpPr>
        <a:xfrm>
          <a:off x="0" y="0"/>
          <a:ext cx="0" cy="0"/>
          <a:chOff x="0" y="0"/>
          <a:chExt cx="0" cy="0"/>
        </a:xfrm>
      </p:grpSpPr>
      <p:sp>
        <p:nvSpPr>
          <p:cNvPr id="75" name="Google Shape;75;p12"/>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12"/>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7" name="Google Shape;77;p1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8" name="Google Shape;78;p1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9" name="Google Shape;79;p1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e Conteúdo" type="obj">
  <p:cSld name="OBJECT">
    <p:spTree>
      <p:nvGrpSpPr>
        <p:cNvPr id="17" name="Shape 17"/>
        <p:cNvGrpSpPr/>
        <p:nvPr/>
      </p:nvGrpSpPr>
      <p:grpSpPr>
        <a:xfrm>
          <a:off x="0" y="0"/>
          <a:ext cx="0" cy="0"/>
          <a:chOff x="0" y="0"/>
          <a:chExt cx="0" cy="0"/>
        </a:xfrm>
      </p:grpSpPr>
      <p:sp>
        <p:nvSpPr>
          <p:cNvPr id="18" name="Google Shape;18;p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 name="Google Shape;20;p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 name="Google Shape;21;p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 name="Google Shape;22;p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beçalho da Seção" type="secHead">
  <p:cSld name="SECTION_HEADER">
    <p:spTree>
      <p:nvGrpSpPr>
        <p:cNvPr id="23" name="Shape 23"/>
        <p:cNvGrpSpPr/>
        <p:nvPr/>
      </p:nvGrpSpPr>
      <p:grpSpPr>
        <a:xfrm>
          <a:off x="0" y="0"/>
          <a:ext cx="0" cy="0"/>
          <a:chOff x="0" y="0"/>
          <a:chExt cx="0" cy="0"/>
        </a:xfrm>
      </p:grpSpPr>
      <p:sp>
        <p:nvSpPr>
          <p:cNvPr id="24" name="Google Shape;24;p4"/>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4"/>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26" name="Google Shape;26;p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 name="Google Shape;27;p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8" name="Google Shape;28;p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uas Partes de Conteúdo" type="twoObj">
  <p:cSld name="TWO_OBJECTS">
    <p:spTree>
      <p:nvGrpSpPr>
        <p:cNvPr id="29" name="Shape 29"/>
        <p:cNvGrpSpPr/>
        <p:nvPr/>
      </p:nvGrpSpPr>
      <p:grpSpPr>
        <a:xfrm>
          <a:off x="0" y="0"/>
          <a:ext cx="0" cy="0"/>
          <a:chOff x="0" y="0"/>
          <a:chExt cx="0" cy="0"/>
        </a:xfrm>
      </p:grpSpPr>
      <p:sp>
        <p:nvSpPr>
          <p:cNvPr id="30" name="Google Shape;30;p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p5"/>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 name="Google Shape;32;p5"/>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 name="Google Shape;33;p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4" name="Google Shape;34;p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ção" type="twoTxTwoObj">
  <p:cSld name="TWO_OBJECTS_WITH_TEXT">
    <p:spTree>
      <p:nvGrpSpPr>
        <p:cNvPr id="36" name="Shape 36"/>
        <p:cNvGrpSpPr/>
        <p:nvPr/>
      </p:nvGrpSpPr>
      <p:grpSpPr>
        <a:xfrm>
          <a:off x="0" y="0"/>
          <a:ext cx="0" cy="0"/>
          <a:chOff x="0" y="0"/>
          <a:chExt cx="0" cy="0"/>
        </a:xfrm>
      </p:grpSpPr>
      <p:sp>
        <p:nvSpPr>
          <p:cNvPr id="37" name="Google Shape;37;p6"/>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6"/>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9" name="Google Shape;39;p6"/>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 name="Google Shape;40;p6"/>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 name="Google Shape;41;p6"/>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 name="Google Shape;42;p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3" name="Google Shape;43;p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4" name="Google Shape;44;p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mente Título" type="titleOnly">
  <p:cSld name="TITLE_ONLY">
    <p:spTree>
      <p:nvGrpSpPr>
        <p:cNvPr id="45" name="Shape 45"/>
        <p:cNvGrpSpPr/>
        <p:nvPr/>
      </p:nvGrpSpPr>
      <p:grpSpPr>
        <a:xfrm>
          <a:off x="0" y="0"/>
          <a:ext cx="0" cy="0"/>
          <a:chOff x="0" y="0"/>
          <a:chExt cx="0" cy="0"/>
        </a:xfrm>
      </p:grpSpPr>
      <p:sp>
        <p:nvSpPr>
          <p:cNvPr id="46" name="Google Shape;46;p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p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 name="Google Shape;49;p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m Branco" type="blank">
  <p:cSld name="BLANK">
    <p:spTree>
      <p:nvGrpSpPr>
        <p:cNvPr id="50" name="Shape 50"/>
        <p:cNvGrpSpPr/>
        <p:nvPr/>
      </p:nvGrpSpPr>
      <p:grpSpPr>
        <a:xfrm>
          <a:off x="0" y="0"/>
          <a:ext cx="0" cy="0"/>
          <a:chOff x="0" y="0"/>
          <a:chExt cx="0" cy="0"/>
        </a:xfrm>
      </p:grpSpPr>
      <p:sp>
        <p:nvSpPr>
          <p:cNvPr id="51" name="Google Shape;51;p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údo com Legenda" type="objTx">
  <p:cSld name="OBJECT_WITH_CAPTION_TEXT">
    <p:spTree>
      <p:nvGrpSpPr>
        <p:cNvPr id="54" name="Shape 54"/>
        <p:cNvGrpSpPr/>
        <p:nvPr/>
      </p:nvGrpSpPr>
      <p:grpSpPr>
        <a:xfrm>
          <a:off x="0" y="0"/>
          <a:ext cx="0" cy="0"/>
          <a:chOff x="0" y="0"/>
          <a:chExt cx="0" cy="0"/>
        </a:xfrm>
      </p:grpSpPr>
      <p:sp>
        <p:nvSpPr>
          <p:cNvPr id="55" name="Google Shape;55;p9"/>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9"/>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7" name="Google Shape;57;p9"/>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 name="Google Shape;58;p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 name="Google Shape;59;p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m com Legenda" type="picTx">
  <p:cSld name="PICTURE_WITH_CAPTION_TEXT">
    <p:spTree>
      <p:nvGrpSpPr>
        <p:cNvPr id="61" name="Shape 61"/>
        <p:cNvGrpSpPr/>
        <p:nvPr/>
      </p:nvGrpSpPr>
      <p:grpSpPr>
        <a:xfrm>
          <a:off x="0" y="0"/>
          <a:ext cx="0" cy="0"/>
          <a:chOff x="0" y="0"/>
          <a:chExt cx="0" cy="0"/>
        </a:xfrm>
      </p:grpSpPr>
      <p:sp>
        <p:nvSpPr>
          <p:cNvPr id="62" name="Google Shape;62;p10"/>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10"/>
          <p:cNvSpPr/>
          <p:nvPr>
            <p:ph idx="2" type="pic"/>
          </p:nvPr>
        </p:nvSpPr>
        <p:spPr>
          <a:xfrm>
            <a:off x="5183188" y="987425"/>
            <a:ext cx="6172200" cy="4873625"/>
          </a:xfrm>
          <a:prstGeom prst="rect">
            <a:avLst/>
          </a:prstGeom>
          <a:noFill/>
          <a:ln>
            <a:noFill/>
          </a:ln>
        </p:spPr>
      </p:sp>
      <p:sp>
        <p:nvSpPr>
          <p:cNvPr id="64" name="Google Shape;64;p10"/>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5" name="Google Shape;65;p1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 name="Google Shape;66;p1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1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 name="Google Shape;7;p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 name="Google Shape;8;p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9" name="Google Shape;9;p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0" name="Google Shape;10;p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pt-BR"/>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1" Type="http://schemas.openxmlformats.org/officeDocument/2006/relationships/image" Target="../media/image18.png"/><Relationship Id="rId10" Type="http://schemas.openxmlformats.org/officeDocument/2006/relationships/image" Target="../media/image14.png"/><Relationship Id="rId13" Type="http://schemas.openxmlformats.org/officeDocument/2006/relationships/image" Target="../media/image17.png"/><Relationship Id="rId12" Type="http://schemas.openxmlformats.org/officeDocument/2006/relationships/image" Target="../media/image19.png"/><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comments" Target="../comments/comment1.xml"/><Relationship Id="rId4" Type="http://schemas.openxmlformats.org/officeDocument/2006/relationships/image" Target="../media/image10.png"/><Relationship Id="rId9" Type="http://schemas.openxmlformats.org/officeDocument/2006/relationships/image" Target="../media/image16.png"/><Relationship Id="rId5" Type="http://schemas.openxmlformats.org/officeDocument/2006/relationships/image" Target="../media/image11.png"/><Relationship Id="rId6" Type="http://schemas.openxmlformats.org/officeDocument/2006/relationships/image" Target="../media/image12.png"/><Relationship Id="rId7" Type="http://schemas.openxmlformats.org/officeDocument/2006/relationships/image" Target="../media/image15.png"/><Relationship Id="rId8"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0.png"/><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2.png"/><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1.png"/><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5.png"/><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4.png"/><Relationship Id="rId4" Type="http://schemas.openxmlformats.org/officeDocument/2006/relationships/image" Target="../media/image3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30.png"/><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9.png"/><Relationship Id="rId4" Type="http://schemas.openxmlformats.org/officeDocument/2006/relationships/image" Target="../media/image3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33.png"/><Relationship Id="rId4" Type="http://schemas.openxmlformats.org/officeDocument/2006/relationships/image" Target="../media/image3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39.jpg"/><Relationship Id="rId4" Type="http://schemas.openxmlformats.org/officeDocument/2006/relationships/image" Target="../media/image38.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4.jpg"/><Relationship Id="rId4" Type="http://schemas.openxmlformats.org/officeDocument/2006/relationships/image" Target="../media/image3.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3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3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3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40.png"/><Relationship Id="rId4" Type="http://schemas.openxmlformats.org/officeDocument/2006/relationships/image" Target="../media/image4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43.png"/><Relationship Id="rId4" Type="http://schemas.openxmlformats.org/officeDocument/2006/relationships/image" Target="../media/image4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4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44.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45.png"/><Relationship Id="rId4" Type="http://schemas.openxmlformats.org/officeDocument/2006/relationships/image" Target="../media/image5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51.png"/><Relationship Id="rId4" Type="http://schemas.openxmlformats.org/officeDocument/2006/relationships/image" Target="../media/image4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48.png"/><Relationship Id="rId4" Type="http://schemas.openxmlformats.org/officeDocument/2006/relationships/image" Target="../media/image4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7.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3"/>
          <p:cNvSpPr txBox="1"/>
          <p:nvPr>
            <p:ph type="ctrTitle"/>
          </p:nvPr>
        </p:nvSpPr>
        <p:spPr>
          <a:xfrm>
            <a:off x="3290177" y="2926080"/>
            <a:ext cx="5611644" cy="100584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6000"/>
              <a:buFont typeface="Roboto"/>
              <a:buNone/>
            </a:pPr>
            <a:r>
              <a:rPr b="1" lang="pt-BR">
                <a:latin typeface="Roboto"/>
                <a:ea typeface="Roboto"/>
                <a:cs typeface="Roboto"/>
                <a:sym typeface="Roboto"/>
              </a:rPr>
              <a:t>HTML5 E CSS3</a:t>
            </a:r>
            <a:endParaRPr/>
          </a:p>
        </p:txBody>
      </p:sp>
      <p:cxnSp>
        <p:nvCxnSpPr>
          <p:cNvPr id="85" name="Google Shape;85;p13"/>
          <p:cNvCxnSpPr/>
          <p:nvPr/>
        </p:nvCxnSpPr>
        <p:spPr>
          <a:xfrm rot="10800000">
            <a:off x="320040" y="4151513"/>
            <a:ext cx="5775960" cy="0"/>
          </a:xfrm>
          <a:prstGeom prst="straightConnector1">
            <a:avLst/>
          </a:prstGeom>
          <a:noFill/>
          <a:ln cap="flat" cmpd="sng" w="76200">
            <a:solidFill>
              <a:schemeClr val="accent2"/>
            </a:solidFill>
            <a:prstDash val="solid"/>
            <a:miter lim="800000"/>
            <a:headEnd len="sm" w="sm" type="none"/>
            <a:tailEnd len="sm" w="sm" type="none"/>
          </a:ln>
        </p:spPr>
      </p:cxnSp>
      <p:cxnSp>
        <p:nvCxnSpPr>
          <p:cNvPr id="86" name="Google Shape;86;p13"/>
          <p:cNvCxnSpPr/>
          <p:nvPr/>
        </p:nvCxnSpPr>
        <p:spPr>
          <a:xfrm rot="10800000">
            <a:off x="6819900" y="2707005"/>
            <a:ext cx="5057775" cy="0"/>
          </a:xfrm>
          <a:prstGeom prst="straightConnector1">
            <a:avLst/>
          </a:prstGeom>
          <a:noFill/>
          <a:ln cap="flat" cmpd="sng" w="76200">
            <a:solidFill>
              <a:schemeClr val="accent1"/>
            </a:solidFill>
            <a:prstDash val="solid"/>
            <a:miter lim="800000"/>
            <a:headEnd len="sm" w="sm" type="none"/>
            <a:tailEnd len="sm" w="sm" type="none"/>
          </a:ln>
        </p:spPr>
      </p:cxnSp>
      <p:pic>
        <p:nvPicPr>
          <p:cNvPr id="87" name="Google Shape;87;p13"/>
          <p:cNvPicPr preferRelativeResize="0"/>
          <p:nvPr/>
        </p:nvPicPr>
        <p:blipFill rotWithShape="1">
          <a:blip r:embed="rId3">
            <a:alphaModFix/>
          </a:blip>
          <a:srcRect b="0" l="0" r="0" t="0"/>
          <a:stretch/>
        </p:blipFill>
        <p:spPr>
          <a:xfrm>
            <a:off x="9741603" y="2926080"/>
            <a:ext cx="2130357" cy="2130357"/>
          </a:xfrm>
          <a:prstGeom prst="rect">
            <a:avLst/>
          </a:prstGeom>
          <a:noFill/>
          <a:ln>
            <a:noFill/>
          </a:ln>
        </p:spPr>
      </p:pic>
      <p:pic>
        <p:nvPicPr>
          <p:cNvPr id="88" name="Google Shape;88;p13"/>
          <p:cNvPicPr preferRelativeResize="0"/>
          <p:nvPr/>
        </p:nvPicPr>
        <p:blipFill rotWithShape="1">
          <a:blip r:embed="rId4">
            <a:alphaModFix/>
          </a:blip>
          <a:srcRect b="0" l="0" r="0" t="0"/>
          <a:stretch/>
        </p:blipFill>
        <p:spPr>
          <a:xfrm>
            <a:off x="314325" y="1937750"/>
            <a:ext cx="1994170" cy="1994170"/>
          </a:xfrm>
          <a:prstGeom prst="rect">
            <a:avLst/>
          </a:prstGeom>
          <a:noFill/>
          <a:ln>
            <a:noFill/>
          </a:ln>
        </p:spPr>
      </p:pic>
      <p:sp>
        <p:nvSpPr>
          <p:cNvPr id="89" name="Google Shape;89;p13"/>
          <p:cNvSpPr txBox="1"/>
          <p:nvPr/>
        </p:nvSpPr>
        <p:spPr>
          <a:xfrm>
            <a:off x="5056356" y="5749158"/>
            <a:ext cx="2079287"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pt-BR" sz="1800" u="none" cap="none" strike="noStrike">
                <a:solidFill>
                  <a:schemeClr val="dk1"/>
                </a:solidFill>
                <a:latin typeface="Calibri"/>
                <a:ea typeface="Calibri"/>
                <a:cs typeface="Calibri"/>
                <a:sym typeface="Calibri"/>
              </a:rPr>
              <a:t>Victor Santos Rohod</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22"/>
          <p:cNvSpPr txBox="1"/>
          <p:nvPr>
            <p:ph type="title"/>
          </p:nvPr>
        </p:nvSpPr>
        <p:spPr>
          <a:xfrm>
            <a:off x="577426" y="278765"/>
            <a:ext cx="107763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accent2"/>
              </a:buClr>
              <a:buSzPts val="4000"/>
              <a:buFont typeface="Calibri"/>
              <a:buNone/>
            </a:pPr>
            <a:r>
              <a:rPr b="1" lang="pt-BR" sz="4000">
                <a:solidFill>
                  <a:schemeClr val="accent2"/>
                </a:solidFill>
              </a:rPr>
              <a:t>NAVEGADORES</a:t>
            </a:r>
            <a:endParaRPr/>
          </a:p>
        </p:txBody>
      </p:sp>
      <p:sp>
        <p:nvSpPr>
          <p:cNvPr id="168" name="Google Shape;168;p22"/>
          <p:cNvSpPr/>
          <p:nvPr/>
        </p:nvSpPr>
        <p:spPr>
          <a:xfrm>
            <a:off x="330200" y="558800"/>
            <a:ext cx="247200" cy="7281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69" name="Google Shape;169;p22"/>
          <p:cNvSpPr txBox="1"/>
          <p:nvPr>
            <p:ph idx="1" type="body"/>
          </p:nvPr>
        </p:nvSpPr>
        <p:spPr>
          <a:xfrm>
            <a:off x="330200" y="1703500"/>
            <a:ext cx="11350800" cy="13257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None/>
            </a:pPr>
            <a:r>
              <a:rPr lang="pt-BR"/>
              <a:t>	Eles são os responsáveis por ler os documentos HTML e mostrá-los na tela corretamente.</a:t>
            </a:r>
            <a:endParaRPr/>
          </a:p>
          <a:p>
            <a:pPr indent="0" lvl="0" marL="0" rtl="0" algn="l">
              <a:lnSpc>
                <a:spcPct val="90000"/>
              </a:lnSpc>
              <a:spcBef>
                <a:spcPts val="0"/>
              </a:spcBef>
              <a:spcAft>
                <a:spcPts val="0"/>
              </a:spcAft>
              <a:buClr>
                <a:schemeClr val="dk1"/>
              </a:buClr>
              <a:buSzPts val="2800"/>
              <a:buNone/>
            </a:pPr>
            <a:r>
              <a:t/>
            </a:r>
            <a:endParaRPr/>
          </a:p>
        </p:txBody>
      </p:sp>
      <p:pic>
        <p:nvPicPr>
          <p:cNvPr id="170" name="Google Shape;170;p22"/>
          <p:cNvPicPr preferRelativeResize="0"/>
          <p:nvPr/>
        </p:nvPicPr>
        <p:blipFill rotWithShape="1">
          <a:blip r:embed="rId4">
            <a:alphaModFix/>
          </a:blip>
          <a:srcRect b="0" l="0" r="0" t="0"/>
          <a:stretch/>
        </p:blipFill>
        <p:spPr>
          <a:xfrm>
            <a:off x="1379775" y="3029200"/>
            <a:ext cx="1571683" cy="1570803"/>
          </a:xfrm>
          <a:prstGeom prst="rect">
            <a:avLst/>
          </a:prstGeom>
          <a:noFill/>
          <a:ln>
            <a:noFill/>
          </a:ln>
        </p:spPr>
      </p:pic>
      <p:pic>
        <p:nvPicPr>
          <p:cNvPr id="171" name="Google Shape;171;p22"/>
          <p:cNvPicPr preferRelativeResize="0"/>
          <p:nvPr/>
        </p:nvPicPr>
        <p:blipFill rotWithShape="1">
          <a:blip r:embed="rId5">
            <a:alphaModFix/>
          </a:blip>
          <a:srcRect b="0" l="0" r="0" t="0"/>
          <a:stretch/>
        </p:blipFill>
        <p:spPr>
          <a:xfrm>
            <a:off x="3344967" y="3029200"/>
            <a:ext cx="1571683" cy="1570803"/>
          </a:xfrm>
          <a:prstGeom prst="rect">
            <a:avLst/>
          </a:prstGeom>
          <a:noFill/>
          <a:ln>
            <a:noFill/>
          </a:ln>
        </p:spPr>
      </p:pic>
      <p:pic>
        <p:nvPicPr>
          <p:cNvPr id="172" name="Google Shape;172;p22"/>
          <p:cNvPicPr preferRelativeResize="0"/>
          <p:nvPr/>
        </p:nvPicPr>
        <p:blipFill rotWithShape="1">
          <a:blip r:embed="rId6">
            <a:alphaModFix/>
          </a:blip>
          <a:srcRect b="0" l="0" r="0" t="0"/>
          <a:stretch/>
        </p:blipFill>
        <p:spPr>
          <a:xfrm>
            <a:off x="5310159" y="3029200"/>
            <a:ext cx="1571683" cy="1570803"/>
          </a:xfrm>
          <a:prstGeom prst="rect">
            <a:avLst/>
          </a:prstGeom>
          <a:noFill/>
          <a:ln>
            <a:noFill/>
          </a:ln>
        </p:spPr>
      </p:pic>
      <p:pic>
        <p:nvPicPr>
          <p:cNvPr id="173" name="Google Shape;173;p22"/>
          <p:cNvPicPr preferRelativeResize="0"/>
          <p:nvPr/>
        </p:nvPicPr>
        <p:blipFill rotWithShape="1">
          <a:blip r:embed="rId7">
            <a:alphaModFix/>
          </a:blip>
          <a:srcRect b="0" l="0" r="0" t="0"/>
          <a:stretch/>
        </p:blipFill>
        <p:spPr>
          <a:xfrm>
            <a:off x="7275351" y="3029200"/>
            <a:ext cx="1571683" cy="1570803"/>
          </a:xfrm>
          <a:prstGeom prst="rect">
            <a:avLst/>
          </a:prstGeom>
          <a:noFill/>
          <a:ln>
            <a:noFill/>
          </a:ln>
        </p:spPr>
      </p:pic>
      <p:pic>
        <p:nvPicPr>
          <p:cNvPr id="174" name="Google Shape;174;p22"/>
          <p:cNvPicPr preferRelativeResize="0"/>
          <p:nvPr/>
        </p:nvPicPr>
        <p:blipFill rotWithShape="1">
          <a:blip r:embed="rId8">
            <a:alphaModFix/>
          </a:blip>
          <a:srcRect b="0" l="0" r="0" t="0"/>
          <a:stretch/>
        </p:blipFill>
        <p:spPr>
          <a:xfrm>
            <a:off x="9240542" y="3029200"/>
            <a:ext cx="1571683" cy="1570803"/>
          </a:xfrm>
          <a:prstGeom prst="rect">
            <a:avLst/>
          </a:prstGeom>
          <a:noFill/>
          <a:ln>
            <a:noFill/>
          </a:ln>
        </p:spPr>
      </p:pic>
      <p:pic>
        <p:nvPicPr>
          <p:cNvPr id="175" name="Google Shape;175;p22"/>
          <p:cNvPicPr preferRelativeResize="0"/>
          <p:nvPr/>
        </p:nvPicPr>
        <p:blipFill rotWithShape="1">
          <a:blip r:embed="rId9">
            <a:alphaModFix/>
          </a:blip>
          <a:srcRect b="0" l="0" r="0" t="0"/>
          <a:stretch/>
        </p:blipFill>
        <p:spPr>
          <a:xfrm>
            <a:off x="1379775" y="4956121"/>
            <a:ext cx="1571683" cy="1570803"/>
          </a:xfrm>
          <a:prstGeom prst="rect">
            <a:avLst/>
          </a:prstGeom>
          <a:noFill/>
          <a:ln>
            <a:noFill/>
          </a:ln>
        </p:spPr>
      </p:pic>
      <p:pic>
        <p:nvPicPr>
          <p:cNvPr id="176" name="Google Shape;176;p22"/>
          <p:cNvPicPr preferRelativeResize="0"/>
          <p:nvPr/>
        </p:nvPicPr>
        <p:blipFill rotWithShape="1">
          <a:blip r:embed="rId10">
            <a:alphaModFix/>
          </a:blip>
          <a:srcRect b="0" l="0" r="0" t="0"/>
          <a:stretch/>
        </p:blipFill>
        <p:spPr>
          <a:xfrm>
            <a:off x="3344967" y="4956121"/>
            <a:ext cx="1571683" cy="1570803"/>
          </a:xfrm>
          <a:prstGeom prst="rect">
            <a:avLst/>
          </a:prstGeom>
          <a:noFill/>
          <a:ln>
            <a:noFill/>
          </a:ln>
        </p:spPr>
      </p:pic>
      <p:pic>
        <p:nvPicPr>
          <p:cNvPr id="177" name="Google Shape;177;p22"/>
          <p:cNvPicPr preferRelativeResize="0"/>
          <p:nvPr/>
        </p:nvPicPr>
        <p:blipFill rotWithShape="1">
          <a:blip r:embed="rId11">
            <a:alphaModFix/>
          </a:blip>
          <a:srcRect b="0" l="0" r="0" t="0"/>
          <a:stretch/>
        </p:blipFill>
        <p:spPr>
          <a:xfrm>
            <a:off x="5310159" y="4956121"/>
            <a:ext cx="1571683" cy="1570803"/>
          </a:xfrm>
          <a:prstGeom prst="rect">
            <a:avLst/>
          </a:prstGeom>
          <a:noFill/>
          <a:ln>
            <a:noFill/>
          </a:ln>
        </p:spPr>
      </p:pic>
      <p:pic>
        <p:nvPicPr>
          <p:cNvPr id="178" name="Google Shape;178;p22"/>
          <p:cNvPicPr preferRelativeResize="0"/>
          <p:nvPr/>
        </p:nvPicPr>
        <p:blipFill rotWithShape="1">
          <a:blip r:embed="rId12">
            <a:alphaModFix/>
          </a:blip>
          <a:srcRect b="-4404" l="0" r="-4404" t="0"/>
          <a:stretch/>
        </p:blipFill>
        <p:spPr>
          <a:xfrm>
            <a:off x="7275351" y="4956121"/>
            <a:ext cx="1571683" cy="1570803"/>
          </a:xfrm>
          <a:prstGeom prst="rect">
            <a:avLst/>
          </a:prstGeom>
          <a:noFill/>
          <a:ln>
            <a:noFill/>
          </a:ln>
        </p:spPr>
      </p:pic>
      <p:pic>
        <p:nvPicPr>
          <p:cNvPr id="179" name="Google Shape;179;p22"/>
          <p:cNvPicPr preferRelativeResize="0"/>
          <p:nvPr/>
        </p:nvPicPr>
        <p:blipFill rotWithShape="1">
          <a:blip r:embed="rId13">
            <a:alphaModFix/>
          </a:blip>
          <a:srcRect b="0" l="0" r="0" t="0"/>
          <a:stretch/>
        </p:blipFill>
        <p:spPr>
          <a:xfrm>
            <a:off x="9240542" y="4956121"/>
            <a:ext cx="1571682" cy="1570803"/>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23"/>
          <p:cNvSpPr txBox="1"/>
          <p:nvPr>
            <p:ph type="title"/>
          </p:nvPr>
        </p:nvSpPr>
        <p:spPr>
          <a:xfrm>
            <a:off x="577425" y="278775"/>
            <a:ext cx="4005461"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accent2"/>
              </a:buClr>
              <a:buSzPts val="4000"/>
              <a:buFont typeface="Calibri"/>
              <a:buNone/>
            </a:pPr>
            <a:r>
              <a:rPr b="1" lang="pt-BR" sz="4000">
                <a:solidFill>
                  <a:schemeClr val="accent2"/>
                </a:solidFill>
              </a:rPr>
              <a:t>ATRIBUTOS HTML</a:t>
            </a:r>
            <a:endParaRPr/>
          </a:p>
        </p:txBody>
      </p:sp>
      <p:sp>
        <p:nvSpPr>
          <p:cNvPr id="185" name="Google Shape;185;p23"/>
          <p:cNvSpPr txBox="1"/>
          <p:nvPr>
            <p:ph idx="1" type="body"/>
          </p:nvPr>
        </p:nvSpPr>
        <p:spPr>
          <a:xfrm>
            <a:off x="1068404" y="1825625"/>
            <a:ext cx="10068025" cy="1937992"/>
          </a:xfrm>
          <a:prstGeom prst="rect">
            <a:avLst/>
          </a:prstGeom>
          <a:noFill/>
          <a:ln>
            <a:noFill/>
          </a:ln>
        </p:spPr>
        <p:txBody>
          <a:bodyPr anchorCtr="0" anchor="t" bIns="45700" lIns="91425" spcFirstLastPara="1" rIns="91425" wrap="square" tIns="45700">
            <a:normAutofit lnSpcReduction="10000"/>
          </a:bodyPr>
          <a:lstStyle/>
          <a:p>
            <a:pPr indent="0" lvl="0" marL="0" rtl="0" algn="l">
              <a:lnSpc>
                <a:spcPct val="90000"/>
              </a:lnSpc>
              <a:spcBef>
                <a:spcPts val="0"/>
              </a:spcBef>
              <a:spcAft>
                <a:spcPts val="0"/>
              </a:spcAft>
              <a:buClr>
                <a:schemeClr val="dk1"/>
              </a:buClr>
              <a:buSzPts val="2800"/>
              <a:buNone/>
            </a:pPr>
            <a:r>
              <a:rPr lang="pt-BR"/>
              <a:t>	Os atributos HTML são palavras especiais colocadas dentro da tag de abertura do qual controlam o comportamento do elemento, ou podem ser ditas como modificadores de um tipo de elemento de HTML, exemplos são classes, id’s, estilizações ou até mesmo pequenas ações.</a:t>
            </a:r>
            <a:endParaRPr/>
          </a:p>
        </p:txBody>
      </p:sp>
      <p:sp>
        <p:nvSpPr>
          <p:cNvPr id="186" name="Google Shape;186;p23"/>
          <p:cNvSpPr/>
          <p:nvPr/>
        </p:nvSpPr>
        <p:spPr>
          <a:xfrm>
            <a:off x="330200" y="558800"/>
            <a:ext cx="247226" cy="72813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187" name="Google Shape;187;p23"/>
          <p:cNvPicPr preferRelativeResize="0"/>
          <p:nvPr/>
        </p:nvPicPr>
        <p:blipFill rotWithShape="1">
          <a:blip r:embed="rId3">
            <a:alphaModFix/>
          </a:blip>
          <a:srcRect b="0" l="0" r="0" t="0"/>
          <a:stretch/>
        </p:blipFill>
        <p:spPr>
          <a:xfrm>
            <a:off x="1558003" y="3852245"/>
            <a:ext cx="9075994" cy="702420"/>
          </a:xfrm>
          <a:prstGeom prst="rect">
            <a:avLst/>
          </a:prstGeom>
          <a:noFill/>
          <a:ln>
            <a:noFill/>
          </a:ln>
          <a:effectLst>
            <a:outerShdw blurRad="285750" rotWithShape="0" algn="tl" dir="2700000" dist="142875">
              <a:srgbClr val="333333">
                <a:alpha val="64705"/>
              </a:srgbClr>
            </a:outerShdw>
          </a:effectLst>
        </p:spPr>
      </p:pic>
      <p:pic>
        <p:nvPicPr>
          <p:cNvPr id="188" name="Google Shape;188;p23"/>
          <p:cNvPicPr preferRelativeResize="0"/>
          <p:nvPr/>
        </p:nvPicPr>
        <p:blipFill rotWithShape="1">
          <a:blip r:embed="rId4">
            <a:alphaModFix/>
          </a:blip>
          <a:srcRect b="0" l="0" r="0" t="0"/>
          <a:stretch/>
        </p:blipFill>
        <p:spPr>
          <a:xfrm>
            <a:off x="3897583" y="4881832"/>
            <a:ext cx="4409666" cy="1554226"/>
          </a:xfrm>
          <a:prstGeom prst="rect">
            <a:avLst/>
          </a:prstGeom>
          <a:noFill/>
          <a:ln>
            <a:noFill/>
          </a:ln>
          <a:effectLst>
            <a:outerShdw blurRad="292100" rotWithShape="0" algn="tl" dir="2700000" dist="139700">
              <a:srgbClr val="333333">
                <a:alpha val="64313"/>
              </a:srgbClr>
            </a:outerShdw>
          </a:effectLst>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24"/>
          <p:cNvSpPr txBox="1"/>
          <p:nvPr>
            <p:ph type="title"/>
          </p:nvPr>
        </p:nvSpPr>
        <p:spPr>
          <a:xfrm>
            <a:off x="577425" y="278775"/>
            <a:ext cx="400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accent2"/>
              </a:buClr>
              <a:buSzPts val="4000"/>
              <a:buFont typeface="Calibri"/>
              <a:buNone/>
            </a:pPr>
            <a:r>
              <a:rPr b="1" lang="pt-BR" sz="4000">
                <a:solidFill>
                  <a:schemeClr val="accent2"/>
                </a:solidFill>
              </a:rPr>
              <a:t>PARAGRAPH &lt;p&gt;</a:t>
            </a:r>
            <a:endParaRPr/>
          </a:p>
        </p:txBody>
      </p:sp>
      <p:sp>
        <p:nvSpPr>
          <p:cNvPr id="194" name="Google Shape;194;p24"/>
          <p:cNvSpPr/>
          <p:nvPr/>
        </p:nvSpPr>
        <p:spPr>
          <a:xfrm>
            <a:off x="330200" y="558800"/>
            <a:ext cx="247200" cy="7281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95" name="Google Shape;195;p24"/>
          <p:cNvSpPr txBox="1"/>
          <p:nvPr>
            <p:ph idx="1" type="body"/>
          </p:nvPr>
        </p:nvSpPr>
        <p:spPr>
          <a:xfrm>
            <a:off x="1068400" y="1825625"/>
            <a:ext cx="10068000" cy="15843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None/>
            </a:pPr>
            <a:r>
              <a:rPr lang="pt-BR"/>
              <a:t>	Um parágrafo sempre começa em uma linha nova e os browsers automaticamente adicionam um espaço em branco (Uma margem) antes e após o parágrafo.</a:t>
            </a:r>
            <a:endParaRPr/>
          </a:p>
        </p:txBody>
      </p:sp>
      <p:pic>
        <p:nvPicPr>
          <p:cNvPr id="196" name="Google Shape;196;p24"/>
          <p:cNvPicPr preferRelativeResize="0"/>
          <p:nvPr/>
        </p:nvPicPr>
        <p:blipFill rotWithShape="1">
          <a:blip r:embed="rId3">
            <a:alphaModFix/>
          </a:blip>
          <a:srcRect b="0" l="0" r="0" t="0"/>
          <a:stretch/>
        </p:blipFill>
        <p:spPr>
          <a:xfrm>
            <a:off x="692900" y="4163125"/>
            <a:ext cx="5612575" cy="1215225"/>
          </a:xfrm>
          <a:prstGeom prst="rect">
            <a:avLst/>
          </a:prstGeom>
          <a:noFill/>
          <a:ln>
            <a:noFill/>
          </a:ln>
          <a:effectLst>
            <a:outerShdw blurRad="285750" rotWithShape="0" algn="bl" dir="2700000" dist="142875">
              <a:srgbClr val="333333">
                <a:alpha val="49803"/>
              </a:srgbClr>
            </a:outerShdw>
          </a:effectLst>
        </p:spPr>
      </p:pic>
      <p:pic>
        <p:nvPicPr>
          <p:cNvPr id="197" name="Google Shape;197;p24"/>
          <p:cNvPicPr preferRelativeResize="0"/>
          <p:nvPr/>
        </p:nvPicPr>
        <p:blipFill rotWithShape="1">
          <a:blip r:embed="rId4">
            <a:alphaModFix/>
          </a:blip>
          <a:srcRect b="0" l="0" r="0" t="0"/>
          <a:stretch/>
        </p:blipFill>
        <p:spPr>
          <a:xfrm>
            <a:off x="7128333" y="3753838"/>
            <a:ext cx="4370767" cy="1875200"/>
          </a:xfrm>
          <a:prstGeom prst="rect">
            <a:avLst/>
          </a:prstGeom>
          <a:noFill/>
          <a:ln>
            <a:noFill/>
          </a:ln>
          <a:effectLst>
            <a:outerShdw blurRad="285750" rotWithShape="0" algn="bl" dir="2700000" dist="142875">
              <a:srgbClr val="333333">
                <a:alpha val="49803"/>
              </a:srgbClr>
            </a:outerShdw>
          </a:effectLst>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25"/>
          <p:cNvSpPr txBox="1"/>
          <p:nvPr>
            <p:ph type="title"/>
          </p:nvPr>
        </p:nvSpPr>
        <p:spPr>
          <a:xfrm>
            <a:off x="577425" y="278775"/>
            <a:ext cx="400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accent2"/>
              </a:buClr>
              <a:buSzPts val="4000"/>
              <a:buFont typeface="Calibri"/>
              <a:buNone/>
            </a:pPr>
            <a:r>
              <a:rPr b="1" lang="pt-BR" sz="4000">
                <a:solidFill>
                  <a:schemeClr val="accent2"/>
                </a:solidFill>
              </a:rPr>
              <a:t>HEADING &lt;h1&gt;</a:t>
            </a:r>
            <a:endParaRPr/>
          </a:p>
        </p:txBody>
      </p:sp>
      <p:sp>
        <p:nvSpPr>
          <p:cNvPr id="203" name="Google Shape;203;p25"/>
          <p:cNvSpPr/>
          <p:nvPr/>
        </p:nvSpPr>
        <p:spPr>
          <a:xfrm>
            <a:off x="330200" y="558800"/>
            <a:ext cx="247200" cy="7281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04" name="Google Shape;204;p25"/>
          <p:cNvSpPr txBox="1"/>
          <p:nvPr>
            <p:ph idx="1" type="body"/>
          </p:nvPr>
        </p:nvSpPr>
        <p:spPr>
          <a:xfrm>
            <a:off x="1068400" y="1825625"/>
            <a:ext cx="10068000" cy="20481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None/>
            </a:pPr>
            <a:r>
              <a:rPr lang="pt-BR"/>
              <a:t>	O heading são títulos ou subtítulos que deverão ser mostrados na tela.</a:t>
            </a:r>
            <a:endParaRPr/>
          </a:p>
          <a:p>
            <a:pPr indent="0" lvl="0" marL="0" rtl="0" algn="l">
              <a:lnSpc>
                <a:spcPct val="90000"/>
              </a:lnSpc>
              <a:spcBef>
                <a:spcPts val="0"/>
              </a:spcBef>
              <a:spcAft>
                <a:spcPts val="0"/>
              </a:spcAft>
              <a:buClr>
                <a:schemeClr val="dk1"/>
              </a:buClr>
              <a:buSzPts val="2800"/>
              <a:buNone/>
            </a:pPr>
            <a:r>
              <a:rPr lang="pt-BR"/>
              <a:t>*Obs: Eles vão de 1 a 6, porém quanto maior o número, menor será seu tamanho</a:t>
            </a:r>
            <a:endParaRPr/>
          </a:p>
        </p:txBody>
      </p:sp>
      <p:pic>
        <p:nvPicPr>
          <p:cNvPr id="205" name="Google Shape;205;p25"/>
          <p:cNvPicPr preferRelativeResize="0"/>
          <p:nvPr/>
        </p:nvPicPr>
        <p:blipFill rotWithShape="1">
          <a:blip r:embed="rId3">
            <a:alphaModFix/>
          </a:blip>
          <a:srcRect b="0" l="0" r="0" t="0"/>
          <a:stretch/>
        </p:blipFill>
        <p:spPr>
          <a:xfrm>
            <a:off x="1529614" y="3873725"/>
            <a:ext cx="2788167" cy="2048099"/>
          </a:xfrm>
          <a:prstGeom prst="rect">
            <a:avLst/>
          </a:prstGeom>
          <a:noFill/>
          <a:ln>
            <a:noFill/>
          </a:ln>
          <a:effectLst>
            <a:outerShdw blurRad="285750" rotWithShape="0" algn="bl" dir="2700000" dist="142875">
              <a:srgbClr val="333333">
                <a:alpha val="49803"/>
              </a:srgbClr>
            </a:outerShdw>
          </a:effectLst>
        </p:spPr>
      </p:pic>
      <p:pic>
        <p:nvPicPr>
          <p:cNvPr id="206" name="Google Shape;206;p25"/>
          <p:cNvPicPr preferRelativeResize="0"/>
          <p:nvPr/>
        </p:nvPicPr>
        <p:blipFill rotWithShape="1">
          <a:blip r:embed="rId4">
            <a:alphaModFix/>
          </a:blip>
          <a:srcRect b="0" l="0" r="0" t="0"/>
          <a:stretch/>
        </p:blipFill>
        <p:spPr>
          <a:xfrm>
            <a:off x="7696532" y="3429000"/>
            <a:ext cx="1904668" cy="3009848"/>
          </a:xfrm>
          <a:prstGeom prst="rect">
            <a:avLst/>
          </a:prstGeom>
          <a:noFill/>
          <a:ln>
            <a:noFill/>
          </a:ln>
          <a:effectLst>
            <a:outerShdw blurRad="285750" rotWithShape="0" algn="bl" dir="2700000" dist="142875">
              <a:srgbClr val="333333">
                <a:alpha val="49803"/>
              </a:srgbClr>
            </a:outerShdw>
          </a:effectLst>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26"/>
          <p:cNvSpPr txBox="1"/>
          <p:nvPr>
            <p:ph type="title"/>
          </p:nvPr>
        </p:nvSpPr>
        <p:spPr>
          <a:xfrm>
            <a:off x="577425" y="278775"/>
            <a:ext cx="400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accent2"/>
              </a:buClr>
              <a:buSzPts val="4000"/>
              <a:buFont typeface="Calibri"/>
              <a:buNone/>
            </a:pPr>
            <a:r>
              <a:rPr b="1" lang="pt-BR" sz="4000">
                <a:solidFill>
                  <a:schemeClr val="accent2"/>
                </a:solidFill>
              </a:rPr>
              <a:t>BREAK &lt;br&gt;</a:t>
            </a:r>
            <a:endParaRPr/>
          </a:p>
        </p:txBody>
      </p:sp>
      <p:sp>
        <p:nvSpPr>
          <p:cNvPr id="212" name="Google Shape;212;p26"/>
          <p:cNvSpPr/>
          <p:nvPr/>
        </p:nvSpPr>
        <p:spPr>
          <a:xfrm>
            <a:off x="330200" y="558800"/>
            <a:ext cx="247200" cy="7281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13" name="Google Shape;213;p26"/>
          <p:cNvSpPr txBox="1"/>
          <p:nvPr>
            <p:ph idx="1" type="body"/>
          </p:nvPr>
        </p:nvSpPr>
        <p:spPr>
          <a:xfrm>
            <a:off x="1068400" y="1825625"/>
            <a:ext cx="10068000" cy="1584300"/>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chemeClr val="dk1"/>
              </a:buClr>
              <a:buSzPts val="2800"/>
              <a:buNone/>
            </a:pPr>
            <a:r>
              <a:rPr lang="pt-BR"/>
              <a:t>Define uma quebra de linha</a:t>
            </a:r>
            <a:endParaRPr/>
          </a:p>
        </p:txBody>
      </p:sp>
      <p:pic>
        <p:nvPicPr>
          <p:cNvPr id="214" name="Google Shape;214;p26"/>
          <p:cNvPicPr preferRelativeResize="0"/>
          <p:nvPr/>
        </p:nvPicPr>
        <p:blipFill rotWithShape="1">
          <a:blip r:embed="rId3">
            <a:alphaModFix/>
          </a:blip>
          <a:srcRect b="0" l="0" r="0" t="0"/>
          <a:stretch/>
        </p:blipFill>
        <p:spPr>
          <a:xfrm>
            <a:off x="692900" y="4480649"/>
            <a:ext cx="5612575" cy="580176"/>
          </a:xfrm>
          <a:prstGeom prst="rect">
            <a:avLst/>
          </a:prstGeom>
          <a:noFill/>
          <a:ln>
            <a:noFill/>
          </a:ln>
          <a:effectLst>
            <a:outerShdw blurRad="285750" rotWithShape="0" algn="bl" dir="2700000" dist="142875">
              <a:srgbClr val="333333">
                <a:alpha val="49803"/>
              </a:srgbClr>
            </a:outerShdw>
          </a:effectLst>
        </p:spPr>
      </p:pic>
      <p:pic>
        <p:nvPicPr>
          <p:cNvPr id="215" name="Google Shape;215;p26"/>
          <p:cNvPicPr preferRelativeResize="0"/>
          <p:nvPr/>
        </p:nvPicPr>
        <p:blipFill rotWithShape="1">
          <a:blip r:embed="rId4">
            <a:alphaModFix/>
          </a:blip>
          <a:srcRect b="0" l="0" r="0" t="0"/>
          <a:stretch/>
        </p:blipFill>
        <p:spPr>
          <a:xfrm>
            <a:off x="7180337" y="3753838"/>
            <a:ext cx="4266758" cy="1875200"/>
          </a:xfrm>
          <a:prstGeom prst="rect">
            <a:avLst/>
          </a:prstGeom>
          <a:noFill/>
          <a:ln>
            <a:noFill/>
          </a:ln>
          <a:effectLst>
            <a:outerShdw blurRad="285750" rotWithShape="0" algn="bl" dir="2700000" dist="142875">
              <a:srgbClr val="333333">
                <a:alpha val="49803"/>
              </a:srgbClr>
            </a:outerShdw>
          </a:effectLst>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27"/>
          <p:cNvSpPr txBox="1"/>
          <p:nvPr>
            <p:ph type="title"/>
          </p:nvPr>
        </p:nvSpPr>
        <p:spPr>
          <a:xfrm>
            <a:off x="577424" y="278775"/>
            <a:ext cx="10869671"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accent2"/>
              </a:buClr>
              <a:buSzPts val="4000"/>
              <a:buFont typeface="Calibri"/>
              <a:buNone/>
            </a:pPr>
            <a:r>
              <a:rPr b="1" lang="pt-BR" sz="3600">
                <a:solidFill>
                  <a:schemeClr val="accent2"/>
                </a:solidFill>
              </a:rPr>
              <a:t>ATRIBUTO- Style &lt;tagname style =“propriedade:valor”&gt;</a:t>
            </a:r>
            <a:endParaRPr sz="4000"/>
          </a:p>
        </p:txBody>
      </p:sp>
      <p:sp>
        <p:nvSpPr>
          <p:cNvPr id="221" name="Google Shape;221;p27"/>
          <p:cNvSpPr/>
          <p:nvPr/>
        </p:nvSpPr>
        <p:spPr>
          <a:xfrm>
            <a:off x="330200" y="558800"/>
            <a:ext cx="247200" cy="7281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22" name="Google Shape;222;p27"/>
          <p:cNvSpPr txBox="1"/>
          <p:nvPr>
            <p:ph idx="1" type="body"/>
          </p:nvPr>
        </p:nvSpPr>
        <p:spPr>
          <a:xfrm>
            <a:off x="1068400" y="1825625"/>
            <a:ext cx="10068000" cy="15843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None/>
            </a:pPr>
            <a:r>
              <a:rPr lang="pt-BR"/>
              <a:t>	Define um estilo para o elemento HTML como tamanhos, cores ou fontes. Obs: Tanto a propriedade e tanto seu valor são elementos css que serão trabalhados futuramente</a:t>
            </a:r>
            <a:endParaRPr/>
          </a:p>
        </p:txBody>
      </p:sp>
      <p:pic>
        <p:nvPicPr>
          <p:cNvPr id="223" name="Google Shape;223;p27"/>
          <p:cNvPicPr preferRelativeResize="0"/>
          <p:nvPr/>
        </p:nvPicPr>
        <p:blipFill rotWithShape="1">
          <a:blip r:embed="rId3">
            <a:alphaModFix/>
          </a:blip>
          <a:srcRect b="0" l="0" r="0" t="0"/>
          <a:stretch/>
        </p:blipFill>
        <p:spPr>
          <a:xfrm>
            <a:off x="1068400" y="3753838"/>
            <a:ext cx="5256362" cy="1306987"/>
          </a:xfrm>
          <a:prstGeom prst="rect">
            <a:avLst/>
          </a:prstGeom>
          <a:noFill/>
          <a:ln>
            <a:noFill/>
          </a:ln>
          <a:effectLst>
            <a:outerShdw blurRad="285750" rotWithShape="0" algn="bl" dir="2700000" dist="142875">
              <a:srgbClr val="333333">
                <a:alpha val="49803"/>
              </a:srgbClr>
            </a:outerShdw>
          </a:effectLst>
        </p:spPr>
      </p:pic>
      <p:pic>
        <p:nvPicPr>
          <p:cNvPr id="224" name="Google Shape;224;p27"/>
          <p:cNvPicPr preferRelativeResize="0"/>
          <p:nvPr/>
        </p:nvPicPr>
        <p:blipFill rotWithShape="1">
          <a:blip r:embed="rId4">
            <a:alphaModFix/>
          </a:blip>
          <a:srcRect b="0" l="0" r="0" t="0"/>
          <a:stretch/>
        </p:blipFill>
        <p:spPr>
          <a:xfrm>
            <a:off x="7234446" y="3409925"/>
            <a:ext cx="3555433" cy="2377838"/>
          </a:xfrm>
          <a:prstGeom prst="rect">
            <a:avLst/>
          </a:prstGeom>
          <a:noFill/>
          <a:ln>
            <a:noFill/>
          </a:ln>
          <a:effectLst>
            <a:outerShdw blurRad="285750" rotWithShape="0" algn="bl" dir="2700000" dist="142875">
              <a:srgbClr val="333333">
                <a:alpha val="49803"/>
              </a:srgbClr>
            </a:outerShdw>
          </a:effectLst>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28"/>
          <p:cNvSpPr txBox="1"/>
          <p:nvPr>
            <p:ph type="title"/>
          </p:nvPr>
        </p:nvSpPr>
        <p:spPr>
          <a:xfrm>
            <a:off x="577425" y="278775"/>
            <a:ext cx="400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accent2"/>
              </a:buClr>
              <a:buSzPts val="4000"/>
              <a:buFont typeface="Calibri"/>
              <a:buNone/>
            </a:pPr>
            <a:r>
              <a:rPr b="1" lang="pt-BR" sz="4000">
                <a:solidFill>
                  <a:schemeClr val="accent2"/>
                </a:solidFill>
              </a:rPr>
              <a:t>FORMATAÇÃO</a:t>
            </a:r>
            <a:endParaRPr/>
          </a:p>
        </p:txBody>
      </p:sp>
      <p:sp>
        <p:nvSpPr>
          <p:cNvPr id="230" name="Google Shape;230;p28"/>
          <p:cNvSpPr/>
          <p:nvPr/>
        </p:nvSpPr>
        <p:spPr>
          <a:xfrm>
            <a:off x="330200" y="558800"/>
            <a:ext cx="247200" cy="7281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31" name="Google Shape;231;p28"/>
          <p:cNvSpPr txBox="1"/>
          <p:nvPr>
            <p:ph idx="1" type="body"/>
          </p:nvPr>
        </p:nvSpPr>
        <p:spPr>
          <a:xfrm>
            <a:off x="1068400" y="1825625"/>
            <a:ext cx="10068000" cy="15843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None/>
            </a:pPr>
            <a:r>
              <a:rPr lang="pt-BR"/>
              <a:t>	Define a formatação de texto através das tags, ou seja, utilizar tipos especiais de texto</a:t>
            </a:r>
            <a:endParaRPr/>
          </a:p>
        </p:txBody>
      </p:sp>
      <p:pic>
        <p:nvPicPr>
          <p:cNvPr id="232" name="Google Shape;232;p28"/>
          <p:cNvPicPr preferRelativeResize="0"/>
          <p:nvPr/>
        </p:nvPicPr>
        <p:blipFill rotWithShape="1">
          <a:blip r:embed="rId3">
            <a:alphaModFix/>
          </a:blip>
          <a:srcRect b="0" l="0" r="0" t="0"/>
          <a:stretch/>
        </p:blipFill>
        <p:spPr>
          <a:xfrm>
            <a:off x="1306238" y="3310467"/>
            <a:ext cx="3955948" cy="2067883"/>
          </a:xfrm>
          <a:prstGeom prst="rect">
            <a:avLst/>
          </a:prstGeom>
          <a:noFill/>
          <a:ln>
            <a:noFill/>
          </a:ln>
          <a:effectLst>
            <a:outerShdw blurRad="285750" rotWithShape="0" algn="bl" dir="2700000" dist="142875">
              <a:srgbClr val="333333">
                <a:alpha val="49803"/>
              </a:srgbClr>
            </a:outerShdw>
          </a:effectLst>
        </p:spPr>
      </p:pic>
      <p:pic>
        <p:nvPicPr>
          <p:cNvPr id="233" name="Google Shape;233;p28"/>
          <p:cNvPicPr preferRelativeResize="0"/>
          <p:nvPr/>
        </p:nvPicPr>
        <p:blipFill rotWithShape="1">
          <a:blip r:embed="rId4">
            <a:alphaModFix/>
          </a:blip>
          <a:srcRect b="0" l="0" r="0" t="0"/>
          <a:stretch/>
        </p:blipFill>
        <p:spPr>
          <a:xfrm>
            <a:off x="7883412" y="3310467"/>
            <a:ext cx="2212026" cy="2878666"/>
          </a:xfrm>
          <a:prstGeom prst="rect">
            <a:avLst/>
          </a:prstGeom>
          <a:noFill/>
          <a:ln>
            <a:noFill/>
          </a:ln>
          <a:effectLst>
            <a:outerShdw blurRad="285750" rotWithShape="0" algn="bl" dir="2700000" dist="142875">
              <a:srgbClr val="333333">
                <a:alpha val="49803"/>
              </a:srgbClr>
            </a:outerShdw>
          </a:effectLst>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29"/>
          <p:cNvSpPr txBox="1"/>
          <p:nvPr>
            <p:ph type="title"/>
          </p:nvPr>
        </p:nvSpPr>
        <p:spPr>
          <a:xfrm>
            <a:off x="577425" y="278775"/>
            <a:ext cx="5374642"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accent2"/>
              </a:buClr>
              <a:buSzPts val="4000"/>
              <a:buFont typeface="Calibri"/>
              <a:buNone/>
            </a:pPr>
            <a:r>
              <a:rPr b="1" lang="pt-BR" sz="4000">
                <a:solidFill>
                  <a:schemeClr val="accent2"/>
                </a:solidFill>
              </a:rPr>
              <a:t>COMENTÁRIOS &lt;!-- --!&gt;</a:t>
            </a:r>
            <a:endParaRPr/>
          </a:p>
        </p:txBody>
      </p:sp>
      <p:sp>
        <p:nvSpPr>
          <p:cNvPr id="239" name="Google Shape;239;p29"/>
          <p:cNvSpPr/>
          <p:nvPr/>
        </p:nvSpPr>
        <p:spPr>
          <a:xfrm>
            <a:off x="330200" y="558800"/>
            <a:ext cx="247200" cy="7281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40" name="Google Shape;240;p29"/>
          <p:cNvSpPr txBox="1"/>
          <p:nvPr>
            <p:ph idx="1" type="body"/>
          </p:nvPr>
        </p:nvSpPr>
        <p:spPr>
          <a:xfrm>
            <a:off x="1068400" y="1825625"/>
            <a:ext cx="10068000" cy="1584300"/>
          </a:xfrm>
          <a:prstGeom prst="rect">
            <a:avLst/>
          </a:prstGeom>
          <a:noFill/>
          <a:ln>
            <a:noFill/>
          </a:ln>
        </p:spPr>
        <p:txBody>
          <a:bodyPr anchorCtr="0" anchor="t" bIns="45700" lIns="91425" spcFirstLastPara="1" rIns="91425" wrap="square" tIns="45700">
            <a:normAutofit lnSpcReduction="10000"/>
          </a:bodyPr>
          <a:lstStyle/>
          <a:p>
            <a:pPr indent="0" lvl="0" marL="0" rtl="0" algn="l">
              <a:lnSpc>
                <a:spcPct val="90000"/>
              </a:lnSpc>
              <a:spcBef>
                <a:spcPts val="0"/>
              </a:spcBef>
              <a:spcAft>
                <a:spcPts val="0"/>
              </a:spcAft>
              <a:buClr>
                <a:schemeClr val="dk1"/>
              </a:buClr>
              <a:buSzPts val="2800"/>
              <a:buNone/>
            </a:pPr>
            <a:r>
              <a:rPr lang="pt-BR"/>
              <a:t>	É por esse método que podemos definir um comentário no nosso código, do qual qualquer coisa posta lá não será interpretada pelo navegador, assim podemos organizar nosso projeto da melhor maneira possível!</a:t>
            </a:r>
            <a:endParaRPr/>
          </a:p>
        </p:txBody>
      </p:sp>
      <p:pic>
        <p:nvPicPr>
          <p:cNvPr id="241" name="Google Shape;241;p29"/>
          <p:cNvPicPr preferRelativeResize="0"/>
          <p:nvPr/>
        </p:nvPicPr>
        <p:blipFill rotWithShape="1">
          <a:blip r:embed="rId3">
            <a:alphaModFix/>
          </a:blip>
          <a:srcRect b="0" l="0" r="0" t="0"/>
          <a:stretch/>
        </p:blipFill>
        <p:spPr>
          <a:xfrm>
            <a:off x="1068400" y="4199066"/>
            <a:ext cx="5327040" cy="955100"/>
          </a:xfrm>
          <a:prstGeom prst="rect">
            <a:avLst/>
          </a:prstGeom>
          <a:noFill/>
          <a:ln>
            <a:noFill/>
          </a:ln>
          <a:effectLst>
            <a:outerShdw blurRad="285750" rotWithShape="0" algn="bl" dir="2700000" dist="142875">
              <a:srgbClr val="333333">
                <a:alpha val="49803"/>
              </a:srgbClr>
            </a:outerShdw>
          </a:effectLst>
        </p:spPr>
      </p:pic>
      <p:pic>
        <p:nvPicPr>
          <p:cNvPr id="242" name="Google Shape;242;p29"/>
          <p:cNvPicPr preferRelativeResize="0"/>
          <p:nvPr/>
        </p:nvPicPr>
        <p:blipFill rotWithShape="1">
          <a:blip r:embed="rId4">
            <a:alphaModFix/>
          </a:blip>
          <a:srcRect b="0" l="0" r="0" t="0"/>
          <a:stretch/>
        </p:blipFill>
        <p:spPr>
          <a:xfrm>
            <a:off x="7273811" y="4199066"/>
            <a:ext cx="3505547" cy="1063750"/>
          </a:xfrm>
          <a:prstGeom prst="rect">
            <a:avLst/>
          </a:prstGeom>
          <a:noFill/>
          <a:ln>
            <a:noFill/>
          </a:ln>
          <a:effectLst>
            <a:outerShdw blurRad="285750" rotWithShape="0" algn="bl" dir="2700000" dist="142875">
              <a:srgbClr val="333333">
                <a:alpha val="49803"/>
              </a:srgbClr>
            </a:outerShdw>
          </a:effectLst>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30"/>
          <p:cNvSpPr txBox="1"/>
          <p:nvPr>
            <p:ph type="title"/>
          </p:nvPr>
        </p:nvSpPr>
        <p:spPr>
          <a:xfrm>
            <a:off x="577425" y="278775"/>
            <a:ext cx="5374642"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accent2"/>
              </a:buClr>
              <a:buSzPts val="4000"/>
              <a:buFont typeface="Calibri"/>
              <a:buNone/>
            </a:pPr>
            <a:r>
              <a:rPr b="1" lang="pt-BR" sz="4000">
                <a:solidFill>
                  <a:schemeClr val="accent2"/>
                </a:solidFill>
              </a:rPr>
              <a:t>IMAGEM &lt;img&gt;</a:t>
            </a:r>
            <a:endParaRPr/>
          </a:p>
        </p:txBody>
      </p:sp>
      <p:sp>
        <p:nvSpPr>
          <p:cNvPr id="248" name="Google Shape;248;p30"/>
          <p:cNvSpPr/>
          <p:nvPr/>
        </p:nvSpPr>
        <p:spPr>
          <a:xfrm>
            <a:off x="330200" y="558800"/>
            <a:ext cx="247200" cy="7281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49" name="Google Shape;249;p30"/>
          <p:cNvSpPr txBox="1"/>
          <p:nvPr>
            <p:ph idx="1" type="body"/>
          </p:nvPr>
        </p:nvSpPr>
        <p:spPr>
          <a:xfrm>
            <a:off x="1068400" y="1825625"/>
            <a:ext cx="10068000" cy="2306108"/>
          </a:xfrm>
          <a:prstGeom prst="rect">
            <a:avLst/>
          </a:prstGeom>
          <a:noFill/>
          <a:ln>
            <a:noFill/>
          </a:ln>
        </p:spPr>
        <p:txBody>
          <a:bodyPr anchorCtr="0" anchor="t" bIns="45700" lIns="91425" spcFirstLastPara="1" rIns="91425" wrap="square" tIns="45700">
            <a:normAutofit lnSpcReduction="10000"/>
          </a:bodyPr>
          <a:lstStyle/>
          <a:p>
            <a:pPr indent="0" lvl="0" marL="0" rtl="0" algn="l">
              <a:lnSpc>
                <a:spcPct val="90000"/>
              </a:lnSpc>
              <a:spcBef>
                <a:spcPts val="0"/>
              </a:spcBef>
              <a:spcAft>
                <a:spcPts val="0"/>
              </a:spcAft>
              <a:buClr>
                <a:schemeClr val="dk1"/>
              </a:buClr>
              <a:buSzPts val="2800"/>
              <a:buNone/>
            </a:pPr>
            <a:r>
              <a:rPr lang="pt-BR"/>
              <a:t>	Essa tag é utilizada para incluir imagens para nossa página web. </a:t>
            </a:r>
            <a:endParaRPr/>
          </a:p>
          <a:p>
            <a:pPr indent="0" lvl="0" marL="0" rtl="0" algn="l">
              <a:lnSpc>
                <a:spcPct val="90000"/>
              </a:lnSpc>
              <a:spcBef>
                <a:spcPts val="0"/>
              </a:spcBef>
              <a:spcAft>
                <a:spcPts val="0"/>
              </a:spcAft>
              <a:buClr>
                <a:schemeClr val="dk1"/>
              </a:buClr>
              <a:buSzPts val="2800"/>
              <a:buNone/>
            </a:pPr>
            <a:r>
              <a:rPr lang="pt-BR">
                <a:solidFill>
                  <a:schemeClr val="accent2"/>
                </a:solidFill>
              </a:rPr>
              <a:t>-Src : </a:t>
            </a:r>
            <a:r>
              <a:rPr lang="pt-BR"/>
              <a:t>Veio da palavra source, é o diretório da nossa imagem</a:t>
            </a:r>
            <a:endParaRPr/>
          </a:p>
          <a:p>
            <a:pPr indent="0" lvl="0" marL="0" rtl="0" algn="l">
              <a:lnSpc>
                <a:spcPct val="90000"/>
              </a:lnSpc>
              <a:spcBef>
                <a:spcPts val="0"/>
              </a:spcBef>
              <a:spcAft>
                <a:spcPts val="0"/>
              </a:spcAft>
              <a:buClr>
                <a:schemeClr val="dk1"/>
              </a:buClr>
              <a:buSzPts val="2800"/>
              <a:buNone/>
            </a:pPr>
            <a:r>
              <a:rPr lang="pt-BR">
                <a:solidFill>
                  <a:schemeClr val="accent2"/>
                </a:solidFill>
              </a:rPr>
              <a:t>- Alt: </a:t>
            </a:r>
            <a:r>
              <a:rPr lang="pt-BR"/>
              <a:t>É o texto de apoio, geralmente descrevendo a imagem, sempre importante além de guiar melhor o usuário, é bastante utilizado por programas ou métodos de acessibilidade</a:t>
            </a:r>
            <a:endParaRPr/>
          </a:p>
        </p:txBody>
      </p:sp>
      <p:pic>
        <p:nvPicPr>
          <p:cNvPr id="250" name="Google Shape;250;p30"/>
          <p:cNvPicPr preferRelativeResize="0"/>
          <p:nvPr/>
        </p:nvPicPr>
        <p:blipFill rotWithShape="1">
          <a:blip r:embed="rId3">
            <a:alphaModFix/>
          </a:blip>
          <a:srcRect b="0" l="0" r="0" t="0"/>
          <a:stretch/>
        </p:blipFill>
        <p:spPr>
          <a:xfrm>
            <a:off x="1068400" y="4504268"/>
            <a:ext cx="5794524" cy="318964"/>
          </a:xfrm>
          <a:prstGeom prst="rect">
            <a:avLst/>
          </a:prstGeom>
          <a:noFill/>
          <a:ln>
            <a:noFill/>
          </a:ln>
          <a:effectLst>
            <a:outerShdw blurRad="285750" rotWithShape="0" algn="bl" dir="2700000" dist="142875">
              <a:srgbClr val="333333">
                <a:alpha val="49803"/>
              </a:srgbClr>
            </a:outerShdw>
          </a:effectLst>
        </p:spPr>
      </p:pic>
      <p:pic>
        <p:nvPicPr>
          <p:cNvPr id="251" name="Google Shape;251;p30"/>
          <p:cNvPicPr preferRelativeResize="0"/>
          <p:nvPr/>
        </p:nvPicPr>
        <p:blipFill rotWithShape="1">
          <a:blip r:embed="rId4">
            <a:alphaModFix/>
          </a:blip>
          <a:srcRect b="0" l="0" r="0" t="0"/>
          <a:stretch/>
        </p:blipFill>
        <p:spPr>
          <a:xfrm>
            <a:off x="7635125" y="4055625"/>
            <a:ext cx="3075209" cy="2171086"/>
          </a:xfrm>
          <a:prstGeom prst="rect">
            <a:avLst/>
          </a:prstGeom>
          <a:noFill/>
          <a:ln>
            <a:noFill/>
          </a:ln>
          <a:effectLst>
            <a:outerShdw blurRad="285750" rotWithShape="0" algn="bl" dir="2700000" dist="142875">
              <a:srgbClr val="333333">
                <a:alpha val="49803"/>
              </a:srgbClr>
            </a:outerShdw>
          </a:effectLst>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31"/>
          <p:cNvSpPr txBox="1"/>
          <p:nvPr>
            <p:ph type="title"/>
          </p:nvPr>
        </p:nvSpPr>
        <p:spPr>
          <a:xfrm>
            <a:off x="577426" y="278765"/>
            <a:ext cx="2644745"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accent1"/>
              </a:buClr>
              <a:buSzPts val="4000"/>
              <a:buFont typeface="Calibri"/>
              <a:buNone/>
            </a:pPr>
            <a:r>
              <a:rPr b="1" lang="pt-BR" sz="4000">
                <a:solidFill>
                  <a:schemeClr val="accent2"/>
                </a:solidFill>
              </a:rPr>
              <a:t>CLASSE E ID</a:t>
            </a:r>
            <a:endParaRPr>
              <a:solidFill>
                <a:schemeClr val="accent2"/>
              </a:solidFill>
            </a:endParaRPr>
          </a:p>
        </p:txBody>
      </p:sp>
      <p:sp>
        <p:nvSpPr>
          <p:cNvPr id="257" name="Google Shape;257;p31"/>
          <p:cNvSpPr/>
          <p:nvPr/>
        </p:nvSpPr>
        <p:spPr>
          <a:xfrm>
            <a:off x="330200" y="558800"/>
            <a:ext cx="247226" cy="72813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accent1"/>
              </a:solidFill>
              <a:latin typeface="Calibri"/>
              <a:ea typeface="Calibri"/>
              <a:cs typeface="Calibri"/>
              <a:sym typeface="Calibri"/>
            </a:endParaRPr>
          </a:p>
        </p:txBody>
      </p:sp>
      <p:sp>
        <p:nvSpPr>
          <p:cNvPr id="258" name="Google Shape;258;p31"/>
          <p:cNvSpPr txBox="1"/>
          <p:nvPr/>
        </p:nvSpPr>
        <p:spPr>
          <a:xfrm>
            <a:off x="1769170" y="1604327"/>
            <a:ext cx="1404258" cy="1325563"/>
          </a:xfrm>
          <a:prstGeom prst="rect">
            <a:avLst/>
          </a:prstGeom>
          <a:noFill/>
          <a:ln>
            <a:noFill/>
          </a:ln>
        </p:spPr>
        <p:txBody>
          <a:bodyPr anchorCtr="0" anchor="ctr" bIns="45700" lIns="91425" spcFirstLastPara="1" rIns="91425" wrap="square" tIns="45700">
            <a:normAutofit/>
          </a:bodyPr>
          <a:lstStyle/>
          <a:p>
            <a:pPr indent="0" lvl="0" marL="0" marR="0" rtl="0" algn="ctr">
              <a:lnSpc>
                <a:spcPct val="90000"/>
              </a:lnSpc>
              <a:spcBef>
                <a:spcPts val="0"/>
              </a:spcBef>
              <a:spcAft>
                <a:spcPts val="0"/>
              </a:spcAft>
              <a:buClr>
                <a:schemeClr val="accent1"/>
              </a:buClr>
              <a:buSzPts val="4000"/>
              <a:buFont typeface="Calibri"/>
              <a:buNone/>
            </a:pPr>
            <a:r>
              <a:rPr b="1" i="0" lang="pt-BR" sz="3200" u="none" cap="none" strike="noStrike">
                <a:solidFill>
                  <a:schemeClr val="accent2"/>
                </a:solidFill>
                <a:latin typeface="Calibri"/>
                <a:ea typeface="Calibri"/>
                <a:cs typeface="Calibri"/>
                <a:sym typeface="Calibri"/>
              </a:rPr>
              <a:t>CLASSE</a:t>
            </a:r>
            <a:endParaRPr b="0" i="0" sz="3200" u="none" cap="none" strike="noStrike">
              <a:solidFill>
                <a:schemeClr val="accent2"/>
              </a:solidFill>
              <a:latin typeface="Calibri"/>
              <a:ea typeface="Calibri"/>
              <a:cs typeface="Calibri"/>
              <a:sym typeface="Calibri"/>
            </a:endParaRPr>
          </a:p>
        </p:txBody>
      </p:sp>
      <p:sp>
        <p:nvSpPr>
          <p:cNvPr id="259" name="Google Shape;259;p31"/>
          <p:cNvSpPr txBox="1"/>
          <p:nvPr/>
        </p:nvSpPr>
        <p:spPr>
          <a:xfrm>
            <a:off x="9720943" y="1604328"/>
            <a:ext cx="701887" cy="1325563"/>
          </a:xfrm>
          <a:prstGeom prst="rect">
            <a:avLst/>
          </a:prstGeom>
          <a:noFill/>
          <a:ln>
            <a:noFill/>
          </a:ln>
        </p:spPr>
        <p:txBody>
          <a:bodyPr anchorCtr="0" anchor="ctr" bIns="45700" lIns="91425" spcFirstLastPara="1" rIns="91425" wrap="square" tIns="45700">
            <a:normAutofit/>
          </a:bodyPr>
          <a:lstStyle/>
          <a:p>
            <a:pPr indent="0" lvl="0" marL="0" marR="0" rtl="0" algn="ctr">
              <a:lnSpc>
                <a:spcPct val="90000"/>
              </a:lnSpc>
              <a:spcBef>
                <a:spcPts val="0"/>
              </a:spcBef>
              <a:spcAft>
                <a:spcPts val="0"/>
              </a:spcAft>
              <a:buClr>
                <a:schemeClr val="accent1"/>
              </a:buClr>
              <a:buSzPts val="4000"/>
              <a:buFont typeface="Calibri"/>
              <a:buNone/>
            </a:pPr>
            <a:r>
              <a:rPr b="1" i="0" lang="pt-BR" sz="3200" u="none" cap="none" strike="noStrike">
                <a:solidFill>
                  <a:schemeClr val="accent2"/>
                </a:solidFill>
                <a:latin typeface="Calibri"/>
                <a:ea typeface="Calibri"/>
                <a:cs typeface="Calibri"/>
                <a:sym typeface="Calibri"/>
              </a:rPr>
              <a:t>ID</a:t>
            </a:r>
            <a:endParaRPr b="0" i="0" sz="3200" u="none" cap="none" strike="noStrike">
              <a:solidFill>
                <a:schemeClr val="accent2"/>
              </a:solidFill>
              <a:latin typeface="Calibri"/>
              <a:ea typeface="Calibri"/>
              <a:cs typeface="Calibri"/>
              <a:sym typeface="Calibri"/>
            </a:endParaRPr>
          </a:p>
        </p:txBody>
      </p:sp>
      <p:sp>
        <p:nvSpPr>
          <p:cNvPr id="260" name="Google Shape;260;p31"/>
          <p:cNvSpPr txBox="1"/>
          <p:nvPr>
            <p:ph idx="1" type="body"/>
          </p:nvPr>
        </p:nvSpPr>
        <p:spPr>
          <a:xfrm>
            <a:off x="354805" y="2708928"/>
            <a:ext cx="4326051" cy="1005020"/>
          </a:xfrm>
          <a:prstGeom prst="rect">
            <a:avLst/>
          </a:prstGeom>
          <a:noFill/>
          <a:ln>
            <a:noFill/>
          </a:ln>
        </p:spPr>
        <p:txBody>
          <a:bodyPr anchorCtr="0" anchor="t" bIns="45700" lIns="91425" spcFirstLastPara="1" rIns="91425" wrap="square" tIns="45700">
            <a:normAutofit lnSpcReduction="10000"/>
          </a:bodyPr>
          <a:lstStyle/>
          <a:p>
            <a:pPr indent="0" lvl="0" marL="0" rtl="0" algn="ctr">
              <a:lnSpc>
                <a:spcPct val="90000"/>
              </a:lnSpc>
              <a:spcBef>
                <a:spcPts val="0"/>
              </a:spcBef>
              <a:spcAft>
                <a:spcPts val="0"/>
              </a:spcAft>
              <a:buClr>
                <a:schemeClr val="dk1"/>
              </a:buClr>
              <a:buSzPts val="2800"/>
              <a:buNone/>
            </a:pPr>
            <a:r>
              <a:rPr lang="pt-BR" sz="2400"/>
              <a:t>É aplicado para um grupo de elementos (representado como: .nomeClasse</a:t>
            </a:r>
            <a:endParaRPr sz="2400"/>
          </a:p>
        </p:txBody>
      </p:sp>
      <p:sp>
        <p:nvSpPr>
          <p:cNvPr id="261" name="Google Shape;261;p31"/>
          <p:cNvSpPr txBox="1"/>
          <p:nvPr/>
        </p:nvSpPr>
        <p:spPr>
          <a:xfrm>
            <a:off x="7511144" y="2708926"/>
            <a:ext cx="4326051" cy="1005020"/>
          </a:xfrm>
          <a:prstGeom prst="rect">
            <a:avLst/>
          </a:prstGeom>
          <a:noFill/>
          <a:ln>
            <a:noFill/>
          </a:ln>
        </p:spPr>
        <p:txBody>
          <a:bodyPr anchorCtr="0" anchor="t" bIns="45700" lIns="91425" spcFirstLastPara="1" rIns="91425" wrap="square" tIns="45700">
            <a:normAutofit lnSpcReduction="10000"/>
          </a:bodyPr>
          <a:lstStyle/>
          <a:p>
            <a:pPr indent="0" lvl="0" marL="0" marR="0" rtl="0" algn="ctr">
              <a:lnSpc>
                <a:spcPct val="90000"/>
              </a:lnSpc>
              <a:spcBef>
                <a:spcPts val="0"/>
              </a:spcBef>
              <a:spcAft>
                <a:spcPts val="0"/>
              </a:spcAft>
              <a:buClr>
                <a:schemeClr val="dk1"/>
              </a:buClr>
              <a:buSzPts val="2800"/>
              <a:buFont typeface="Arial"/>
              <a:buNone/>
            </a:pPr>
            <a:r>
              <a:rPr b="0" i="0" lang="pt-BR" sz="2400" u="none" cap="none" strike="noStrike">
                <a:solidFill>
                  <a:schemeClr val="dk1"/>
                </a:solidFill>
                <a:latin typeface="Calibri"/>
                <a:ea typeface="Calibri"/>
                <a:cs typeface="Calibri"/>
                <a:sym typeface="Calibri"/>
              </a:rPr>
              <a:t>É aplicado para um único elemento (representado como: #nomeId</a:t>
            </a:r>
            <a:endParaRPr b="0" i="0" sz="1400" u="none" cap="none" strike="noStrike">
              <a:solidFill>
                <a:srgbClr val="000000"/>
              </a:solidFill>
              <a:latin typeface="Arial"/>
              <a:ea typeface="Arial"/>
              <a:cs typeface="Arial"/>
              <a:sym typeface="Arial"/>
            </a:endParaRPr>
          </a:p>
        </p:txBody>
      </p:sp>
      <p:pic>
        <p:nvPicPr>
          <p:cNvPr descr="Uma imagem contendo geladeira, homem, deitado&#10;&#10;Descrição gerada automaticamente" id="262" name="Google Shape;262;p31"/>
          <p:cNvPicPr preferRelativeResize="0"/>
          <p:nvPr/>
        </p:nvPicPr>
        <p:blipFill rotWithShape="1">
          <a:blip r:embed="rId3">
            <a:alphaModFix/>
          </a:blip>
          <a:srcRect b="0" l="0" r="0" t="0"/>
          <a:stretch/>
        </p:blipFill>
        <p:spPr>
          <a:xfrm>
            <a:off x="354805" y="3713947"/>
            <a:ext cx="4320000" cy="2880000"/>
          </a:xfrm>
          <a:prstGeom prst="rect">
            <a:avLst/>
          </a:prstGeom>
          <a:noFill/>
          <a:ln>
            <a:noFill/>
          </a:ln>
        </p:spPr>
      </p:pic>
      <p:pic>
        <p:nvPicPr>
          <p:cNvPr descr="Foto em preto e branco pendurado numa parede&#10;&#10;Descrição gerada automaticamente com confiança média" id="263" name="Google Shape;263;p31"/>
          <p:cNvPicPr preferRelativeResize="0"/>
          <p:nvPr/>
        </p:nvPicPr>
        <p:blipFill rotWithShape="1">
          <a:blip r:embed="rId4">
            <a:alphaModFix/>
          </a:blip>
          <a:srcRect b="0" l="0" r="0" t="0"/>
          <a:stretch/>
        </p:blipFill>
        <p:spPr>
          <a:xfrm>
            <a:off x="7511144" y="3713947"/>
            <a:ext cx="4320000" cy="28800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pic>
        <p:nvPicPr>
          <p:cNvPr descr="Uma imagem contendo no interior, mesa, comida, pequeno&#10;&#10;Descrição gerada automaticamente" id="94" name="Google Shape;94;p14"/>
          <p:cNvPicPr preferRelativeResize="0"/>
          <p:nvPr/>
        </p:nvPicPr>
        <p:blipFill rotWithShape="1">
          <a:blip r:embed="rId3">
            <a:alphaModFix/>
          </a:blip>
          <a:srcRect b="0" l="18559" r="24403" t="0"/>
          <a:stretch/>
        </p:blipFill>
        <p:spPr>
          <a:xfrm>
            <a:off x="0" y="0"/>
            <a:ext cx="5981700" cy="6991485"/>
          </a:xfrm>
          <a:prstGeom prst="rect">
            <a:avLst/>
          </a:prstGeom>
          <a:noFill/>
          <a:ln>
            <a:noFill/>
          </a:ln>
        </p:spPr>
      </p:pic>
      <p:pic>
        <p:nvPicPr>
          <p:cNvPr descr="Relógio de pulso com ponteiros&#10;&#10;Descrição gerada automaticamente" id="95" name="Google Shape;95;p14"/>
          <p:cNvPicPr preferRelativeResize="0"/>
          <p:nvPr/>
        </p:nvPicPr>
        <p:blipFill rotWithShape="1">
          <a:blip r:embed="rId4">
            <a:alphaModFix/>
          </a:blip>
          <a:srcRect b="1775" l="1670" r="11062" t="21582"/>
          <a:stretch/>
        </p:blipFill>
        <p:spPr>
          <a:xfrm>
            <a:off x="6210300" y="0"/>
            <a:ext cx="5970587" cy="6991485"/>
          </a:xfrm>
          <a:prstGeom prst="rect">
            <a:avLst/>
          </a:prstGeom>
          <a:noFill/>
          <a:ln>
            <a:noFill/>
          </a:ln>
        </p:spPr>
      </p:pic>
      <p:sp>
        <p:nvSpPr>
          <p:cNvPr id="96" name="Google Shape;96;p14"/>
          <p:cNvSpPr/>
          <p:nvPr/>
        </p:nvSpPr>
        <p:spPr>
          <a:xfrm>
            <a:off x="0" y="0"/>
            <a:ext cx="6096000" cy="6991486"/>
          </a:xfrm>
          <a:prstGeom prst="rect">
            <a:avLst/>
          </a:prstGeom>
          <a:solidFill>
            <a:schemeClr val="accent2">
              <a:alpha val="6000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97" name="Google Shape;97;p14"/>
          <p:cNvSpPr/>
          <p:nvPr/>
        </p:nvSpPr>
        <p:spPr>
          <a:xfrm>
            <a:off x="6210300" y="-1"/>
            <a:ext cx="5981699" cy="6991486"/>
          </a:xfrm>
          <a:prstGeom prst="rect">
            <a:avLst/>
          </a:prstGeom>
          <a:solidFill>
            <a:schemeClr val="accent1">
              <a:alpha val="6000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98" name="Google Shape;98;p14"/>
          <p:cNvSpPr/>
          <p:nvPr/>
        </p:nvSpPr>
        <p:spPr>
          <a:xfrm>
            <a:off x="5981700" y="-1"/>
            <a:ext cx="217487" cy="6991486"/>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32"/>
          <p:cNvSpPr txBox="1"/>
          <p:nvPr>
            <p:ph type="title"/>
          </p:nvPr>
        </p:nvSpPr>
        <p:spPr>
          <a:xfrm>
            <a:off x="577426" y="278765"/>
            <a:ext cx="55185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accent1"/>
              </a:buClr>
              <a:buSzPts val="4000"/>
              <a:buFont typeface="Calibri"/>
              <a:buNone/>
            </a:pPr>
            <a:r>
              <a:rPr b="1" lang="pt-BR" sz="4000">
                <a:solidFill>
                  <a:schemeClr val="accent2"/>
                </a:solidFill>
              </a:rPr>
              <a:t>EXEMPLO DE CLASSE E ID</a:t>
            </a:r>
            <a:endParaRPr>
              <a:solidFill>
                <a:schemeClr val="accent2"/>
              </a:solidFill>
            </a:endParaRPr>
          </a:p>
        </p:txBody>
      </p:sp>
      <p:sp>
        <p:nvSpPr>
          <p:cNvPr id="269" name="Google Shape;269;p32"/>
          <p:cNvSpPr/>
          <p:nvPr/>
        </p:nvSpPr>
        <p:spPr>
          <a:xfrm>
            <a:off x="330200" y="558800"/>
            <a:ext cx="247226" cy="72813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accent1"/>
              </a:solidFill>
              <a:latin typeface="Calibri"/>
              <a:ea typeface="Calibri"/>
              <a:cs typeface="Calibri"/>
              <a:sym typeface="Calibri"/>
            </a:endParaRPr>
          </a:p>
        </p:txBody>
      </p:sp>
      <p:pic>
        <p:nvPicPr>
          <p:cNvPr id="270" name="Google Shape;270;p32"/>
          <p:cNvPicPr preferRelativeResize="0"/>
          <p:nvPr/>
        </p:nvPicPr>
        <p:blipFill rotWithShape="1">
          <a:blip r:embed="rId3">
            <a:alphaModFix/>
          </a:blip>
          <a:srcRect b="0" l="0" r="0" t="0"/>
          <a:stretch/>
        </p:blipFill>
        <p:spPr>
          <a:xfrm>
            <a:off x="4131286" y="1390564"/>
            <a:ext cx="3929428" cy="5281436"/>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33"/>
          <p:cNvSpPr txBox="1"/>
          <p:nvPr>
            <p:ph type="title"/>
          </p:nvPr>
        </p:nvSpPr>
        <p:spPr>
          <a:xfrm>
            <a:off x="577426" y="278765"/>
            <a:ext cx="5518574"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accent1"/>
              </a:buClr>
              <a:buSzPts val="4000"/>
              <a:buFont typeface="Calibri"/>
              <a:buNone/>
            </a:pPr>
            <a:r>
              <a:rPr b="1" lang="pt-BR" sz="4000">
                <a:solidFill>
                  <a:schemeClr val="accent2"/>
                </a:solidFill>
              </a:rPr>
              <a:t>EXEMPLO DE CLASSE E ID</a:t>
            </a:r>
            <a:endParaRPr>
              <a:solidFill>
                <a:schemeClr val="accent2"/>
              </a:solidFill>
            </a:endParaRPr>
          </a:p>
        </p:txBody>
      </p:sp>
      <p:sp>
        <p:nvSpPr>
          <p:cNvPr id="276" name="Google Shape;276;p33"/>
          <p:cNvSpPr/>
          <p:nvPr/>
        </p:nvSpPr>
        <p:spPr>
          <a:xfrm>
            <a:off x="330200" y="558800"/>
            <a:ext cx="247226" cy="72813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accent1"/>
              </a:solidFill>
              <a:latin typeface="Calibri"/>
              <a:ea typeface="Calibri"/>
              <a:cs typeface="Calibri"/>
              <a:sym typeface="Calibri"/>
            </a:endParaRPr>
          </a:p>
        </p:txBody>
      </p:sp>
      <p:sp>
        <p:nvSpPr>
          <p:cNvPr id="277" name="Google Shape;277;p33"/>
          <p:cNvSpPr txBox="1"/>
          <p:nvPr/>
        </p:nvSpPr>
        <p:spPr>
          <a:xfrm>
            <a:off x="6096000" y="1604329"/>
            <a:ext cx="3145971" cy="1012296"/>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accent1"/>
              </a:buClr>
              <a:buSzPts val="4000"/>
              <a:buFont typeface="Calibri"/>
              <a:buNone/>
            </a:pPr>
            <a:r>
              <a:rPr b="1" i="0" lang="pt-BR" sz="2800" u="none" cap="none" strike="noStrike">
                <a:solidFill>
                  <a:schemeClr val="accent1"/>
                </a:solidFill>
                <a:latin typeface="Calibri"/>
                <a:ea typeface="Calibri"/>
                <a:cs typeface="Calibri"/>
                <a:sym typeface="Calibri"/>
              </a:rPr>
              <a:t>-</a:t>
            </a:r>
            <a:r>
              <a:rPr b="1" i="0" lang="pt-BR" sz="2800" u="none" cap="none" strike="noStrike">
                <a:solidFill>
                  <a:schemeClr val="dk1"/>
                </a:solidFill>
                <a:latin typeface="Calibri"/>
                <a:ea typeface="Calibri"/>
                <a:cs typeface="Calibri"/>
                <a:sym typeface="Calibri"/>
              </a:rPr>
              <a:t> Sala de aula : .sala</a:t>
            </a:r>
            <a:endParaRPr b="0" i="0" sz="2800" u="none" cap="none" strike="noStrike">
              <a:solidFill>
                <a:schemeClr val="dk1"/>
              </a:solidFill>
              <a:latin typeface="Calibri"/>
              <a:ea typeface="Calibri"/>
              <a:cs typeface="Calibri"/>
              <a:sym typeface="Calibri"/>
            </a:endParaRPr>
          </a:p>
        </p:txBody>
      </p:sp>
      <p:sp>
        <p:nvSpPr>
          <p:cNvPr id="278" name="Google Shape;278;p33"/>
          <p:cNvSpPr txBox="1"/>
          <p:nvPr/>
        </p:nvSpPr>
        <p:spPr>
          <a:xfrm>
            <a:off x="6096000" y="2616625"/>
            <a:ext cx="2460172" cy="1012296"/>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accent1"/>
              </a:buClr>
              <a:buSzPts val="4000"/>
              <a:buFont typeface="Calibri"/>
              <a:buNone/>
            </a:pPr>
            <a:r>
              <a:rPr b="1" i="0" lang="pt-BR" sz="2800" u="none" cap="none" strike="noStrike">
                <a:solidFill>
                  <a:schemeClr val="accent1"/>
                </a:solidFill>
                <a:latin typeface="Calibri"/>
                <a:ea typeface="Calibri"/>
                <a:cs typeface="Calibri"/>
                <a:sym typeface="Calibri"/>
              </a:rPr>
              <a:t>-</a:t>
            </a:r>
            <a:r>
              <a:rPr b="1" i="0" lang="pt-BR" sz="2800" u="none" cap="none" strike="noStrike">
                <a:solidFill>
                  <a:schemeClr val="dk1"/>
                </a:solidFill>
                <a:latin typeface="Calibri"/>
                <a:ea typeface="Calibri"/>
                <a:cs typeface="Calibri"/>
                <a:sym typeface="Calibri"/>
              </a:rPr>
              <a:t> Aluno : .aluno</a:t>
            </a:r>
            <a:endParaRPr b="0" i="0" sz="2800" u="none" cap="none" strike="noStrike">
              <a:solidFill>
                <a:schemeClr val="dk1"/>
              </a:solidFill>
              <a:latin typeface="Calibri"/>
              <a:ea typeface="Calibri"/>
              <a:cs typeface="Calibri"/>
              <a:sym typeface="Calibri"/>
            </a:endParaRPr>
          </a:p>
        </p:txBody>
      </p:sp>
      <p:sp>
        <p:nvSpPr>
          <p:cNvPr id="279" name="Google Shape;279;p33"/>
          <p:cNvSpPr txBox="1"/>
          <p:nvPr/>
        </p:nvSpPr>
        <p:spPr>
          <a:xfrm>
            <a:off x="6095998" y="3628921"/>
            <a:ext cx="3531505" cy="1012296"/>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accent1"/>
              </a:buClr>
              <a:buSzPts val="4000"/>
              <a:buFont typeface="Calibri"/>
              <a:buNone/>
            </a:pPr>
            <a:r>
              <a:rPr b="1" i="0" lang="pt-BR" sz="2800" u="none" cap="none" strike="noStrike">
                <a:solidFill>
                  <a:schemeClr val="accent1"/>
                </a:solidFill>
                <a:latin typeface="Calibri"/>
                <a:ea typeface="Calibri"/>
                <a:cs typeface="Calibri"/>
                <a:sym typeface="Calibri"/>
              </a:rPr>
              <a:t>-</a:t>
            </a:r>
            <a:r>
              <a:rPr b="1" i="0" lang="pt-BR" sz="2800" u="none" cap="none" strike="noStrike">
                <a:solidFill>
                  <a:schemeClr val="dk1"/>
                </a:solidFill>
                <a:latin typeface="Calibri"/>
                <a:ea typeface="Calibri"/>
                <a:cs typeface="Calibri"/>
                <a:sym typeface="Calibri"/>
              </a:rPr>
              <a:t> Professor : .professor</a:t>
            </a:r>
            <a:endParaRPr b="0" i="0" sz="2800" u="none" cap="none" strike="noStrike">
              <a:solidFill>
                <a:schemeClr val="dk1"/>
              </a:solidFill>
              <a:latin typeface="Calibri"/>
              <a:ea typeface="Calibri"/>
              <a:cs typeface="Calibri"/>
              <a:sym typeface="Calibri"/>
            </a:endParaRPr>
          </a:p>
        </p:txBody>
      </p:sp>
      <p:sp>
        <p:nvSpPr>
          <p:cNvPr id="280" name="Google Shape;280;p33"/>
          <p:cNvSpPr txBox="1"/>
          <p:nvPr/>
        </p:nvSpPr>
        <p:spPr>
          <a:xfrm>
            <a:off x="9241966" y="1604329"/>
            <a:ext cx="2372608" cy="1012296"/>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accent1"/>
              </a:buClr>
              <a:buSzPts val="4000"/>
              <a:buFont typeface="Calibri"/>
              <a:buNone/>
            </a:pPr>
            <a:r>
              <a:rPr b="1" i="0" lang="pt-BR" sz="2800" u="none" cap="none" strike="noStrike">
                <a:solidFill>
                  <a:schemeClr val="dk1"/>
                </a:solidFill>
                <a:latin typeface="Calibri"/>
                <a:ea typeface="Calibri"/>
                <a:cs typeface="Calibri"/>
                <a:sym typeface="Calibri"/>
              </a:rPr>
              <a:t>*Ex (id : #h27)</a:t>
            </a:r>
            <a:endParaRPr b="0" i="0" sz="1400" u="none" cap="none" strike="noStrike">
              <a:solidFill>
                <a:srgbClr val="000000"/>
              </a:solidFill>
              <a:latin typeface="Arial"/>
              <a:ea typeface="Arial"/>
              <a:cs typeface="Arial"/>
              <a:sym typeface="Arial"/>
            </a:endParaRPr>
          </a:p>
        </p:txBody>
      </p:sp>
      <p:pic>
        <p:nvPicPr>
          <p:cNvPr id="281" name="Google Shape;281;p33"/>
          <p:cNvPicPr preferRelativeResize="0"/>
          <p:nvPr/>
        </p:nvPicPr>
        <p:blipFill rotWithShape="1">
          <a:blip r:embed="rId3">
            <a:alphaModFix/>
          </a:blip>
          <a:srcRect b="0" l="0" r="0" t="0"/>
          <a:stretch/>
        </p:blipFill>
        <p:spPr>
          <a:xfrm>
            <a:off x="330200" y="1494351"/>
            <a:ext cx="3929428" cy="5281436"/>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34"/>
          <p:cNvSpPr txBox="1"/>
          <p:nvPr>
            <p:ph type="title"/>
          </p:nvPr>
        </p:nvSpPr>
        <p:spPr>
          <a:xfrm>
            <a:off x="577426" y="278765"/>
            <a:ext cx="5518574"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accent1"/>
              </a:buClr>
              <a:buSzPts val="4000"/>
              <a:buFont typeface="Calibri"/>
              <a:buNone/>
            </a:pPr>
            <a:r>
              <a:rPr b="1" lang="pt-BR" sz="4000">
                <a:solidFill>
                  <a:schemeClr val="accent2"/>
                </a:solidFill>
              </a:rPr>
              <a:t>EXEMPLO DE CLASSE E ID</a:t>
            </a:r>
            <a:endParaRPr>
              <a:solidFill>
                <a:schemeClr val="accent2"/>
              </a:solidFill>
            </a:endParaRPr>
          </a:p>
        </p:txBody>
      </p:sp>
      <p:sp>
        <p:nvSpPr>
          <p:cNvPr id="287" name="Google Shape;287;p34"/>
          <p:cNvSpPr/>
          <p:nvPr/>
        </p:nvSpPr>
        <p:spPr>
          <a:xfrm>
            <a:off x="330200" y="558800"/>
            <a:ext cx="247226" cy="72813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accent2"/>
              </a:solidFill>
              <a:latin typeface="Calibri"/>
              <a:ea typeface="Calibri"/>
              <a:cs typeface="Calibri"/>
              <a:sym typeface="Calibri"/>
            </a:endParaRPr>
          </a:p>
        </p:txBody>
      </p:sp>
      <p:sp>
        <p:nvSpPr>
          <p:cNvPr id="288" name="Google Shape;288;p34"/>
          <p:cNvSpPr txBox="1"/>
          <p:nvPr/>
        </p:nvSpPr>
        <p:spPr>
          <a:xfrm>
            <a:off x="6096000" y="1604329"/>
            <a:ext cx="3145971" cy="1012296"/>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accent1"/>
              </a:buClr>
              <a:buSzPts val="4000"/>
              <a:buFont typeface="Calibri"/>
              <a:buNone/>
            </a:pPr>
            <a:r>
              <a:rPr b="1" i="0" lang="pt-BR" sz="2800" u="none" cap="none" strike="noStrike">
                <a:solidFill>
                  <a:schemeClr val="accent1"/>
                </a:solidFill>
                <a:latin typeface="Calibri"/>
                <a:ea typeface="Calibri"/>
                <a:cs typeface="Calibri"/>
                <a:sym typeface="Calibri"/>
              </a:rPr>
              <a:t>-</a:t>
            </a:r>
            <a:r>
              <a:rPr b="1" i="0" lang="pt-BR" sz="2800" u="none" cap="none" strike="noStrike">
                <a:solidFill>
                  <a:schemeClr val="dk1"/>
                </a:solidFill>
                <a:latin typeface="Calibri"/>
                <a:ea typeface="Calibri"/>
                <a:cs typeface="Calibri"/>
                <a:sym typeface="Calibri"/>
              </a:rPr>
              <a:t> Sala de aula : .sala</a:t>
            </a:r>
            <a:endParaRPr b="0" i="0" sz="2800" u="none" cap="none" strike="noStrike">
              <a:solidFill>
                <a:schemeClr val="dk1"/>
              </a:solidFill>
              <a:latin typeface="Calibri"/>
              <a:ea typeface="Calibri"/>
              <a:cs typeface="Calibri"/>
              <a:sym typeface="Calibri"/>
            </a:endParaRPr>
          </a:p>
        </p:txBody>
      </p:sp>
      <p:sp>
        <p:nvSpPr>
          <p:cNvPr id="289" name="Google Shape;289;p34"/>
          <p:cNvSpPr txBox="1"/>
          <p:nvPr/>
        </p:nvSpPr>
        <p:spPr>
          <a:xfrm>
            <a:off x="6096000" y="2616625"/>
            <a:ext cx="2460172" cy="1012296"/>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accent1"/>
              </a:buClr>
              <a:buSzPts val="4000"/>
              <a:buFont typeface="Calibri"/>
              <a:buNone/>
            </a:pPr>
            <a:r>
              <a:rPr b="1" i="0" lang="pt-BR" sz="2800" u="none" cap="none" strike="noStrike">
                <a:solidFill>
                  <a:schemeClr val="accent1"/>
                </a:solidFill>
                <a:latin typeface="Calibri"/>
                <a:ea typeface="Calibri"/>
                <a:cs typeface="Calibri"/>
                <a:sym typeface="Calibri"/>
              </a:rPr>
              <a:t>-</a:t>
            </a:r>
            <a:r>
              <a:rPr b="1" i="0" lang="pt-BR" sz="2800" u="none" cap="none" strike="noStrike">
                <a:solidFill>
                  <a:schemeClr val="dk1"/>
                </a:solidFill>
                <a:latin typeface="Calibri"/>
                <a:ea typeface="Calibri"/>
                <a:cs typeface="Calibri"/>
                <a:sym typeface="Calibri"/>
              </a:rPr>
              <a:t> Aluno : .aluno</a:t>
            </a:r>
            <a:endParaRPr b="0" i="0" sz="2800" u="none" cap="none" strike="noStrike">
              <a:solidFill>
                <a:schemeClr val="dk1"/>
              </a:solidFill>
              <a:latin typeface="Calibri"/>
              <a:ea typeface="Calibri"/>
              <a:cs typeface="Calibri"/>
              <a:sym typeface="Calibri"/>
            </a:endParaRPr>
          </a:p>
        </p:txBody>
      </p:sp>
      <p:sp>
        <p:nvSpPr>
          <p:cNvPr id="290" name="Google Shape;290;p34"/>
          <p:cNvSpPr txBox="1"/>
          <p:nvPr/>
        </p:nvSpPr>
        <p:spPr>
          <a:xfrm>
            <a:off x="6095998" y="3628921"/>
            <a:ext cx="3531505" cy="1012296"/>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accent1"/>
              </a:buClr>
              <a:buSzPts val="4000"/>
              <a:buFont typeface="Calibri"/>
              <a:buNone/>
            </a:pPr>
            <a:r>
              <a:rPr b="1" i="0" lang="pt-BR" sz="2800" u="none" cap="none" strike="noStrike">
                <a:solidFill>
                  <a:schemeClr val="accent1"/>
                </a:solidFill>
                <a:latin typeface="Calibri"/>
                <a:ea typeface="Calibri"/>
                <a:cs typeface="Calibri"/>
                <a:sym typeface="Calibri"/>
              </a:rPr>
              <a:t>-</a:t>
            </a:r>
            <a:r>
              <a:rPr b="1" i="0" lang="pt-BR" sz="2800" u="none" cap="none" strike="noStrike">
                <a:solidFill>
                  <a:schemeClr val="dk1"/>
                </a:solidFill>
                <a:latin typeface="Calibri"/>
                <a:ea typeface="Calibri"/>
                <a:cs typeface="Calibri"/>
                <a:sym typeface="Calibri"/>
              </a:rPr>
              <a:t> Professor : .professor</a:t>
            </a:r>
            <a:endParaRPr b="0" i="0" sz="2800" u="none" cap="none" strike="noStrike">
              <a:solidFill>
                <a:schemeClr val="dk1"/>
              </a:solidFill>
              <a:latin typeface="Calibri"/>
              <a:ea typeface="Calibri"/>
              <a:cs typeface="Calibri"/>
              <a:sym typeface="Calibri"/>
            </a:endParaRPr>
          </a:p>
        </p:txBody>
      </p:sp>
      <p:sp>
        <p:nvSpPr>
          <p:cNvPr id="291" name="Google Shape;291;p34"/>
          <p:cNvSpPr txBox="1"/>
          <p:nvPr/>
        </p:nvSpPr>
        <p:spPr>
          <a:xfrm>
            <a:off x="6095997" y="4641217"/>
            <a:ext cx="4602836" cy="1012296"/>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accent1"/>
              </a:buClr>
              <a:buSzPts val="4000"/>
              <a:buFont typeface="Calibri"/>
              <a:buNone/>
            </a:pPr>
            <a:r>
              <a:rPr b="1" i="0" lang="pt-BR" sz="2800" u="none" cap="none" strike="noStrike">
                <a:solidFill>
                  <a:schemeClr val="accent1"/>
                </a:solidFill>
                <a:latin typeface="Calibri"/>
                <a:ea typeface="Calibri"/>
                <a:cs typeface="Calibri"/>
                <a:sym typeface="Calibri"/>
              </a:rPr>
              <a:t>-</a:t>
            </a:r>
            <a:r>
              <a:rPr b="1" i="0" lang="pt-BR" sz="2800" u="none" cap="none" strike="noStrike">
                <a:solidFill>
                  <a:schemeClr val="dk1"/>
                </a:solidFill>
                <a:latin typeface="Calibri"/>
                <a:ea typeface="Calibri"/>
                <a:cs typeface="Calibri"/>
                <a:sym typeface="Calibri"/>
              </a:rPr>
              <a:t> Caderno roxo : #nomeAluno</a:t>
            </a:r>
            <a:endParaRPr b="0" i="0" sz="2800" u="none" cap="none" strike="noStrike">
              <a:solidFill>
                <a:schemeClr val="dk1"/>
              </a:solidFill>
              <a:latin typeface="Calibri"/>
              <a:ea typeface="Calibri"/>
              <a:cs typeface="Calibri"/>
              <a:sym typeface="Calibri"/>
            </a:endParaRPr>
          </a:p>
        </p:txBody>
      </p:sp>
      <p:sp>
        <p:nvSpPr>
          <p:cNvPr id="292" name="Google Shape;292;p34"/>
          <p:cNvSpPr txBox="1"/>
          <p:nvPr/>
        </p:nvSpPr>
        <p:spPr>
          <a:xfrm>
            <a:off x="9241966" y="1604329"/>
            <a:ext cx="2372608" cy="1012296"/>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accent1"/>
              </a:buClr>
              <a:buSzPts val="4000"/>
              <a:buFont typeface="Calibri"/>
              <a:buNone/>
            </a:pPr>
            <a:r>
              <a:rPr b="1" i="0" lang="pt-BR" sz="2800" u="none" cap="none" strike="noStrike">
                <a:solidFill>
                  <a:schemeClr val="dk1"/>
                </a:solidFill>
                <a:latin typeface="Calibri"/>
                <a:ea typeface="Calibri"/>
                <a:cs typeface="Calibri"/>
                <a:sym typeface="Calibri"/>
              </a:rPr>
              <a:t>*Ex (id : #h27)</a:t>
            </a:r>
            <a:endParaRPr b="0" i="0" sz="1400" u="none" cap="none" strike="noStrike">
              <a:solidFill>
                <a:srgbClr val="000000"/>
              </a:solidFill>
              <a:latin typeface="Arial"/>
              <a:ea typeface="Arial"/>
              <a:cs typeface="Arial"/>
              <a:sym typeface="Arial"/>
            </a:endParaRPr>
          </a:p>
        </p:txBody>
      </p:sp>
      <p:pic>
        <p:nvPicPr>
          <p:cNvPr id="293" name="Google Shape;293;p34"/>
          <p:cNvPicPr preferRelativeResize="0"/>
          <p:nvPr/>
        </p:nvPicPr>
        <p:blipFill rotWithShape="1">
          <a:blip r:embed="rId3">
            <a:alphaModFix/>
          </a:blip>
          <a:srcRect b="0" l="0" r="0" t="0"/>
          <a:stretch/>
        </p:blipFill>
        <p:spPr>
          <a:xfrm>
            <a:off x="330200" y="1494351"/>
            <a:ext cx="3929428" cy="5281436"/>
          </a:xfrm>
          <a:prstGeom prst="rect">
            <a:avLst/>
          </a:prstGeom>
          <a:noFill/>
          <a:ln>
            <a:noFill/>
          </a:ln>
        </p:spPr>
      </p:pic>
      <p:sp>
        <p:nvSpPr>
          <p:cNvPr id="294" name="Google Shape;294;p34"/>
          <p:cNvSpPr/>
          <p:nvPr/>
        </p:nvSpPr>
        <p:spPr>
          <a:xfrm>
            <a:off x="2197894" y="3214688"/>
            <a:ext cx="211931" cy="214312"/>
          </a:xfrm>
          <a:prstGeom prst="rect">
            <a:avLst/>
          </a:prstGeom>
          <a:solidFill>
            <a:srgbClr val="7030A0"/>
          </a:solid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0" i="0" lang="pt-BR" sz="1000" u="none" cap="none" strike="noStrike">
                <a:solidFill>
                  <a:schemeClr val="lt1"/>
                </a:solidFill>
                <a:latin typeface="Arial"/>
                <a:ea typeface="Arial"/>
                <a:cs typeface="Arial"/>
                <a:sym typeface="Arial"/>
              </a:rPr>
              <a:t>A</a:t>
            </a:r>
            <a:endParaRPr b="0" i="0" sz="1400" u="none" cap="none" strike="noStrike">
              <a:solidFill>
                <a:srgbClr val="000000"/>
              </a:solidFill>
              <a:latin typeface="Arial"/>
              <a:ea typeface="Arial"/>
              <a:cs typeface="Arial"/>
              <a:sym typeface="Arial"/>
            </a:endParaRPr>
          </a:p>
        </p:txBody>
      </p:sp>
      <p:sp>
        <p:nvSpPr>
          <p:cNvPr id="295" name="Google Shape;295;p34"/>
          <p:cNvSpPr txBox="1"/>
          <p:nvPr/>
        </p:nvSpPr>
        <p:spPr>
          <a:xfrm>
            <a:off x="9627491" y="3628979"/>
            <a:ext cx="2372700" cy="1012200"/>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accent1"/>
              </a:buClr>
              <a:buSzPts val="4000"/>
              <a:buFont typeface="Calibri"/>
              <a:buNone/>
            </a:pPr>
            <a:r>
              <a:rPr b="1" i="0" lang="pt-BR" sz="2500" u="none" cap="none" strike="noStrike">
                <a:solidFill>
                  <a:schemeClr val="dk1"/>
                </a:solidFill>
                <a:latin typeface="Calibri"/>
                <a:ea typeface="Calibri"/>
                <a:cs typeface="Calibri"/>
                <a:sym typeface="Calibri"/>
              </a:rPr>
              <a:t>*Ex (id : #victor)</a:t>
            </a:r>
            <a:endParaRPr b="0" i="0" sz="1100" u="none" cap="none" strike="noStrike">
              <a:solidFill>
                <a:srgbClr val="000000"/>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35"/>
          <p:cNvSpPr txBox="1"/>
          <p:nvPr>
            <p:ph type="title"/>
          </p:nvPr>
        </p:nvSpPr>
        <p:spPr>
          <a:xfrm>
            <a:off x="577425" y="278775"/>
            <a:ext cx="5374642"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accent2"/>
              </a:buClr>
              <a:buSzPts val="4000"/>
              <a:buFont typeface="Calibri"/>
              <a:buNone/>
            </a:pPr>
            <a:r>
              <a:rPr b="1" lang="pt-BR" sz="4000">
                <a:solidFill>
                  <a:schemeClr val="accent2"/>
                </a:solidFill>
              </a:rPr>
              <a:t>LINK &lt;a&gt;</a:t>
            </a:r>
            <a:endParaRPr/>
          </a:p>
        </p:txBody>
      </p:sp>
      <p:sp>
        <p:nvSpPr>
          <p:cNvPr id="301" name="Google Shape;301;p35"/>
          <p:cNvSpPr/>
          <p:nvPr/>
        </p:nvSpPr>
        <p:spPr>
          <a:xfrm>
            <a:off x="330200" y="558800"/>
            <a:ext cx="247200" cy="7281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02" name="Google Shape;302;p35"/>
          <p:cNvSpPr txBox="1"/>
          <p:nvPr>
            <p:ph idx="1" type="body"/>
          </p:nvPr>
        </p:nvSpPr>
        <p:spPr>
          <a:xfrm>
            <a:off x="1068400" y="1825625"/>
            <a:ext cx="10068000" cy="15843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None/>
            </a:pPr>
            <a:r>
              <a:rPr lang="pt-BR"/>
              <a:t>	Essa tag é responsável por definir um texto como link</a:t>
            </a:r>
            <a:endParaRPr/>
          </a:p>
        </p:txBody>
      </p:sp>
      <p:pic>
        <p:nvPicPr>
          <p:cNvPr id="303" name="Google Shape;303;p35"/>
          <p:cNvPicPr preferRelativeResize="0"/>
          <p:nvPr/>
        </p:nvPicPr>
        <p:blipFill rotWithShape="1">
          <a:blip r:embed="rId3">
            <a:alphaModFix/>
          </a:blip>
          <a:srcRect b="0" l="0" r="0" t="0"/>
          <a:stretch/>
        </p:blipFill>
        <p:spPr>
          <a:xfrm>
            <a:off x="1068400" y="4427826"/>
            <a:ext cx="5327040" cy="497580"/>
          </a:xfrm>
          <a:prstGeom prst="rect">
            <a:avLst/>
          </a:prstGeom>
          <a:noFill/>
          <a:ln>
            <a:noFill/>
          </a:ln>
          <a:effectLst>
            <a:outerShdw blurRad="285750" rotWithShape="0" algn="bl" dir="2700000" dist="142875">
              <a:srgbClr val="333333">
                <a:alpha val="49803"/>
              </a:srgbClr>
            </a:outerShdw>
          </a:effectLst>
        </p:spPr>
      </p:pic>
      <p:pic>
        <p:nvPicPr>
          <p:cNvPr id="304" name="Google Shape;304;p35"/>
          <p:cNvPicPr preferRelativeResize="0"/>
          <p:nvPr/>
        </p:nvPicPr>
        <p:blipFill rotWithShape="1">
          <a:blip r:embed="rId4">
            <a:alphaModFix/>
          </a:blip>
          <a:srcRect b="0" l="0" r="0" t="0"/>
          <a:stretch/>
        </p:blipFill>
        <p:spPr>
          <a:xfrm>
            <a:off x="7273811" y="4208838"/>
            <a:ext cx="3505547" cy="1044206"/>
          </a:xfrm>
          <a:prstGeom prst="rect">
            <a:avLst/>
          </a:prstGeom>
          <a:noFill/>
          <a:ln>
            <a:noFill/>
          </a:ln>
          <a:effectLst>
            <a:outerShdw blurRad="285750" rotWithShape="0" algn="bl" dir="2700000" dist="142875">
              <a:srgbClr val="333333">
                <a:alpha val="49803"/>
              </a:srgbClr>
            </a:outerShdw>
          </a:effectLst>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36"/>
          <p:cNvSpPr txBox="1"/>
          <p:nvPr>
            <p:ph type="title"/>
          </p:nvPr>
        </p:nvSpPr>
        <p:spPr>
          <a:xfrm>
            <a:off x="577425" y="278775"/>
            <a:ext cx="5374642"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accent2"/>
              </a:buClr>
              <a:buSzPts val="4000"/>
              <a:buFont typeface="Calibri"/>
              <a:buNone/>
            </a:pPr>
            <a:r>
              <a:rPr b="1" lang="pt-BR" sz="4000">
                <a:solidFill>
                  <a:schemeClr val="accent2"/>
                </a:solidFill>
              </a:rPr>
              <a:t>TABELA &lt;table&gt;</a:t>
            </a:r>
            <a:endParaRPr/>
          </a:p>
        </p:txBody>
      </p:sp>
      <p:sp>
        <p:nvSpPr>
          <p:cNvPr id="310" name="Google Shape;310;p36"/>
          <p:cNvSpPr/>
          <p:nvPr/>
        </p:nvSpPr>
        <p:spPr>
          <a:xfrm>
            <a:off x="330200" y="558800"/>
            <a:ext cx="247200" cy="7281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11" name="Google Shape;311;p36"/>
          <p:cNvSpPr txBox="1"/>
          <p:nvPr>
            <p:ph idx="1" type="body"/>
          </p:nvPr>
        </p:nvSpPr>
        <p:spPr>
          <a:xfrm>
            <a:off x="1068400" y="1825625"/>
            <a:ext cx="10068000" cy="1584300"/>
          </a:xfrm>
          <a:prstGeom prst="rect">
            <a:avLst/>
          </a:prstGeom>
          <a:noFill/>
          <a:ln>
            <a:noFill/>
          </a:ln>
        </p:spPr>
        <p:txBody>
          <a:bodyPr anchorCtr="0" anchor="t" bIns="45700" lIns="91425" spcFirstLastPara="1" rIns="91425" wrap="square" tIns="45700">
            <a:normAutofit fontScale="92500" lnSpcReduction="20000"/>
          </a:bodyPr>
          <a:lstStyle/>
          <a:p>
            <a:pPr indent="0" lvl="0" marL="0" rtl="0" algn="l">
              <a:lnSpc>
                <a:spcPct val="90000"/>
              </a:lnSpc>
              <a:spcBef>
                <a:spcPts val="0"/>
              </a:spcBef>
              <a:spcAft>
                <a:spcPts val="0"/>
              </a:spcAft>
              <a:buClr>
                <a:schemeClr val="dk1"/>
              </a:buClr>
              <a:buSzPct val="108108"/>
              <a:buNone/>
            </a:pPr>
            <a:r>
              <a:rPr lang="pt-BR"/>
              <a:t>	Com essa tag será possível montar uma tabela, sempre se atentando com as que a acompanham:</a:t>
            </a:r>
            <a:endParaRPr/>
          </a:p>
          <a:p>
            <a:pPr indent="0" lvl="0" marL="0" rtl="0" algn="l">
              <a:lnSpc>
                <a:spcPct val="90000"/>
              </a:lnSpc>
              <a:spcBef>
                <a:spcPts val="0"/>
              </a:spcBef>
              <a:spcAft>
                <a:spcPts val="0"/>
              </a:spcAft>
              <a:buClr>
                <a:schemeClr val="dk1"/>
              </a:buClr>
              <a:buSzPct val="108108"/>
              <a:buNone/>
            </a:pPr>
            <a:r>
              <a:rPr lang="pt-BR">
                <a:solidFill>
                  <a:schemeClr val="accent2"/>
                </a:solidFill>
              </a:rPr>
              <a:t>&lt;th&gt; - </a:t>
            </a:r>
            <a:r>
              <a:rPr lang="pt-BR"/>
              <a:t>Define um titulo para as colunas</a:t>
            </a:r>
            <a:endParaRPr/>
          </a:p>
          <a:p>
            <a:pPr indent="0" lvl="0" marL="0" rtl="0" algn="l">
              <a:lnSpc>
                <a:spcPct val="90000"/>
              </a:lnSpc>
              <a:spcBef>
                <a:spcPts val="0"/>
              </a:spcBef>
              <a:spcAft>
                <a:spcPts val="0"/>
              </a:spcAft>
              <a:buClr>
                <a:schemeClr val="dk1"/>
              </a:buClr>
              <a:buSzPct val="108108"/>
              <a:buNone/>
            </a:pPr>
            <a:r>
              <a:rPr lang="pt-BR">
                <a:solidFill>
                  <a:schemeClr val="accent2"/>
                </a:solidFill>
              </a:rPr>
              <a:t>&lt;tr&gt; - </a:t>
            </a:r>
            <a:r>
              <a:rPr lang="pt-BR"/>
              <a:t>Define uma linha</a:t>
            </a:r>
            <a:endParaRPr/>
          </a:p>
          <a:p>
            <a:pPr indent="0" lvl="0" marL="0" rtl="0" algn="l">
              <a:lnSpc>
                <a:spcPct val="90000"/>
              </a:lnSpc>
              <a:spcBef>
                <a:spcPts val="0"/>
              </a:spcBef>
              <a:spcAft>
                <a:spcPts val="0"/>
              </a:spcAft>
              <a:buClr>
                <a:schemeClr val="dk1"/>
              </a:buClr>
              <a:buSzPct val="108108"/>
              <a:buNone/>
            </a:pPr>
            <a:r>
              <a:rPr lang="pt-BR">
                <a:solidFill>
                  <a:schemeClr val="accent2"/>
                </a:solidFill>
              </a:rPr>
              <a:t>&lt;td&gt; - </a:t>
            </a:r>
            <a:r>
              <a:rPr lang="pt-BR"/>
              <a:t>Define uma célula em cada coluna</a:t>
            </a:r>
            <a:endParaRPr/>
          </a:p>
        </p:txBody>
      </p:sp>
      <p:pic>
        <p:nvPicPr>
          <p:cNvPr id="312" name="Google Shape;312;p36"/>
          <p:cNvPicPr preferRelativeResize="0"/>
          <p:nvPr/>
        </p:nvPicPr>
        <p:blipFill rotWithShape="1">
          <a:blip r:embed="rId3">
            <a:alphaModFix/>
          </a:blip>
          <a:srcRect b="0" l="0" r="0" t="0"/>
          <a:stretch/>
        </p:blipFill>
        <p:spPr>
          <a:xfrm>
            <a:off x="2080212" y="3539065"/>
            <a:ext cx="1435424" cy="2882915"/>
          </a:xfrm>
          <a:prstGeom prst="rect">
            <a:avLst/>
          </a:prstGeom>
          <a:noFill/>
          <a:ln>
            <a:noFill/>
          </a:ln>
          <a:effectLst>
            <a:outerShdw blurRad="285750" rotWithShape="0" algn="bl" dir="2700000" dist="142875">
              <a:srgbClr val="333333">
                <a:alpha val="49803"/>
              </a:srgbClr>
            </a:outerShdw>
          </a:effectLst>
        </p:spPr>
      </p:pic>
      <p:pic>
        <p:nvPicPr>
          <p:cNvPr id="313" name="Google Shape;313;p36"/>
          <p:cNvPicPr preferRelativeResize="0"/>
          <p:nvPr/>
        </p:nvPicPr>
        <p:blipFill rotWithShape="1">
          <a:blip r:embed="rId4">
            <a:alphaModFix/>
          </a:blip>
          <a:srcRect b="0" l="0" r="0" t="0"/>
          <a:stretch/>
        </p:blipFill>
        <p:spPr>
          <a:xfrm>
            <a:off x="5005064" y="4506032"/>
            <a:ext cx="6274220" cy="948983"/>
          </a:xfrm>
          <a:prstGeom prst="rect">
            <a:avLst/>
          </a:prstGeom>
          <a:noFill/>
          <a:ln>
            <a:noFill/>
          </a:ln>
          <a:effectLst>
            <a:outerShdw blurRad="285750" rotWithShape="0" algn="bl" dir="2700000" dist="142875">
              <a:srgbClr val="333333">
                <a:alpha val="49803"/>
              </a:srgbClr>
            </a:outerShdw>
          </a:effectLst>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pic>
        <p:nvPicPr>
          <p:cNvPr id="318" name="Google Shape;318;p37"/>
          <p:cNvPicPr preferRelativeResize="0"/>
          <p:nvPr/>
        </p:nvPicPr>
        <p:blipFill rotWithShape="1">
          <a:blip r:embed="rId3">
            <a:alphaModFix/>
          </a:blip>
          <a:srcRect b="48270" l="-1" r="102" t="16708"/>
          <a:stretch/>
        </p:blipFill>
        <p:spPr>
          <a:xfrm>
            <a:off x="0" y="4008582"/>
            <a:ext cx="12192000" cy="2849418"/>
          </a:xfrm>
          <a:prstGeom prst="rect">
            <a:avLst/>
          </a:prstGeom>
          <a:noFill/>
          <a:ln>
            <a:noFill/>
          </a:ln>
        </p:spPr>
      </p:pic>
      <p:sp>
        <p:nvSpPr>
          <p:cNvPr id="319" name="Google Shape;319;p37"/>
          <p:cNvSpPr txBox="1"/>
          <p:nvPr>
            <p:ph type="title"/>
          </p:nvPr>
        </p:nvSpPr>
        <p:spPr>
          <a:xfrm>
            <a:off x="577426" y="278765"/>
            <a:ext cx="7450043"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accent1"/>
              </a:buClr>
              <a:buSzPts val="4000"/>
              <a:buFont typeface="Calibri"/>
              <a:buNone/>
            </a:pPr>
            <a:r>
              <a:rPr b="1" lang="pt-BR" sz="4000">
                <a:solidFill>
                  <a:schemeClr val="accent1"/>
                </a:solidFill>
              </a:rPr>
              <a:t>O QUE É CSS?</a:t>
            </a:r>
            <a:endParaRPr/>
          </a:p>
        </p:txBody>
      </p:sp>
      <p:sp>
        <p:nvSpPr>
          <p:cNvPr id="320" name="Google Shape;320;p37"/>
          <p:cNvSpPr txBox="1"/>
          <p:nvPr>
            <p:ph idx="1" type="body"/>
          </p:nvPr>
        </p:nvSpPr>
        <p:spPr>
          <a:xfrm>
            <a:off x="1068404" y="1825625"/>
            <a:ext cx="10068025" cy="2438367"/>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None/>
            </a:pPr>
            <a:r>
              <a:rPr lang="pt-BR"/>
              <a:t>	É uma linguagem de folha de estilos (Cascading Style Sheet) do qual é utilizada para definir como os documentos escritos na linguagem de marcação (O HTML ) devem ser exibidos em termo de formatação ou layout. Sendo assim essencial uma composição com ambos para que haja uma pagina funcional e bem pensada.</a:t>
            </a:r>
            <a:endParaRPr/>
          </a:p>
        </p:txBody>
      </p:sp>
      <p:sp>
        <p:nvSpPr>
          <p:cNvPr id="321" name="Google Shape;321;p37"/>
          <p:cNvSpPr/>
          <p:nvPr/>
        </p:nvSpPr>
        <p:spPr>
          <a:xfrm>
            <a:off x="330200" y="558800"/>
            <a:ext cx="247226" cy="728133"/>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accent1"/>
              </a:solidFill>
              <a:latin typeface="Calibri"/>
              <a:ea typeface="Calibri"/>
              <a:cs typeface="Calibri"/>
              <a:sym typeface="Calibri"/>
            </a:endParaRPr>
          </a:p>
        </p:txBody>
      </p:sp>
      <p:sp>
        <p:nvSpPr>
          <p:cNvPr id="322" name="Google Shape;322;p37"/>
          <p:cNvSpPr/>
          <p:nvPr/>
        </p:nvSpPr>
        <p:spPr>
          <a:xfrm>
            <a:off x="0" y="4008582"/>
            <a:ext cx="12192000" cy="2849419"/>
          </a:xfrm>
          <a:prstGeom prst="rect">
            <a:avLst/>
          </a:prstGeom>
          <a:gradFill>
            <a:gsLst>
              <a:gs pos="0">
                <a:srgbClr val="95ABEA">
                  <a:alpha val="0"/>
                </a:srgbClr>
              </a:gs>
              <a:gs pos="93000">
                <a:schemeClr val="lt1"/>
              </a:gs>
              <a:gs pos="100000">
                <a:schemeClr val="lt1"/>
              </a:gs>
            </a:gsLst>
            <a:lin ang="162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pic>
        <p:nvPicPr>
          <p:cNvPr descr="Interface gráfica do usuário, Texto, Aplicativo, chat ou mensagem de texto&#10;&#10;Descrição gerada automaticamente" id="327" name="Google Shape;327;p38"/>
          <p:cNvPicPr preferRelativeResize="0"/>
          <p:nvPr/>
        </p:nvPicPr>
        <p:blipFill rotWithShape="1">
          <a:blip r:embed="rId3">
            <a:alphaModFix/>
          </a:blip>
          <a:srcRect b="72" l="7755" r="42506" t="74"/>
          <a:stretch/>
        </p:blipFill>
        <p:spPr>
          <a:xfrm>
            <a:off x="7064829" y="1"/>
            <a:ext cx="5127172" cy="6857999"/>
          </a:xfrm>
          <a:prstGeom prst="rect">
            <a:avLst/>
          </a:prstGeom>
          <a:noFill/>
          <a:ln>
            <a:noFill/>
          </a:ln>
        </p:spPr>
      </p:pic>
      <p:sp>
        <p:nvSpPr>
          <p:cNvPr id="328" name="Google Shape;328;p38"/>
          <p:cNvSpPr/>
          <p:nvPr/>
        </p:nvSpPr>
        <p:spPr>
          <a:xfrm>
            <a:off x="7064829" y="-1"/>
            <a:ext cx="5127170" cy="6858001"/>
          </a:xfrm>
          <a:prstGeom prst="rect">
            <a:avLst/>
          </a:prstGeom>
          <a:gradFill>
            <a:gsLst>
              <a:gs pos="0">
                <a:srgbClr val="FFFFFF"/>
              </a:gs>
              <a:gs pos="70000">
                <a:srgbClr val="ABC0E4">
                  <a:alpha val="0"/>
                </a:srgbClr>
              </a:gs>
              <a:gs pos="83000">
                <a:srgbClr val="A9BEE4">
                  <a:alpha val="0"/>
                </a:srgbClr>
              </a:gs>
              <a:gs pos="100000">
                <a:srgbClr val="C5D3ED">
                  <a:alpha val="0"/>
                </a:srgbClr>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29" name="Google Shape;329;p38"/>
          <p:cNvSpPr txBox="1"/>
          <p:nvPr>
            <p:ph type="title"/>
          </p:nvPr>
        </p:nvSpPr>
        <p:spPr>
          <a:xfrm>
            <a:off x="577426" y="278765"/>
            <a:ext cx="6487401"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accent1"/>
              </a:buClr>
              <a:buSzPts val="4000"/>
              <a:buFont typeface="Calibri"/>
              <a:buNone/>
            </a:pPr>
            <a:r>
              <a:rPr b="1" lang="pt-BR" sz="4000">
                <a:solidFill>
                  <a:schemeClr val="accent1"/>
                </a:solidFill>
              </a:rPr>
              <a:t>COMO É UTILIZADO O CSS?</a:t>
            </a:r>
            <a:endParaRPr/>
          </a:p>
        </p:txBody>
      </p:sp>
      <p:sp>
        <p:nvSpPr>
          <p:cNvPr id="330" name="Google Shape;330;p38"/>
          <p:cNvSpPr txBox="1"/>
          <p:nvPr>
            <p:ph idx="1" type="body"/>
          </p:nvPr>
        </p:nvSpPr>
        <p:spPr>
          <a:xfrm>
            <a:off x="1068404" y="1825625"/>
            <a:ext cx="5767825" cy="2800804"/>
          </a:xfrm>
          <a:prstGeom prst="rect">
            <a:avLst/>
          </a:prstGeom>
          <a:noFill/>
          <a:ln>
            <a:noFill/>
          </a:ln>
        </p:spPr>
        <p:txBody>
          <a:bodyPr anchorCtr="0" anchor="t" bIns="45700" lIns="91425" spcFirstLastPara="1" rIns="91425" wrap="square" tIns="45700">
            <a:normAutofit fontScale="92500"/>
          </a:bodyPr>
          <a:lstStyle/>
          <a:p>
            <a:pPr indent="0" lvl="0" marL="0" rtl="0" algn="l">
              <a:lnSpc>
                <a:spcPct val="90000"/>
              </a:lnSpc>
              <a:spcBef>
                <a:spcPts val="0"/>
              </a:spcBef>
              <a:spcAft>
                <a:spcPts val="0"/>
              </a:spcAft>
              <a:buClr>
                <a:schemeClr val="dk1"/>
              </a:buClr>
              <a:buSzPct val="108108"/>
              <a:buNone/>
            </a:pPr>
            <a:r>
              <a:rPr lang="pt-BR"/>
              <a:t>	O CSS pode ser utilizado de diversas formas! Pode ser utilizado como atributo de uma tag no próprio HTML (usando o Style), ou utilizando um seletor para selecionar um elemento desejado para ser personalizado através de classes ou Id’s em uma folha de estilos.</a:t>
            </a:r>
            <a:endParaRPr/>
          </a:p>
        </p:txBody>
      </p:sp>
      <p:sp>
        <p:nvSpPr>
          <p:cNvPr id="331" name="Google Shape;331;p38"/>
          <p:cNvSpPr/>
          <p:nvPr/>
        </p:nvSpPr>
        <p:spPr>
          <a:xfrm>
            <a:off x="330200" y="558800"/>
            <a:ext cx="247226" cy="728133"/>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accent1"/>
              </a:solidFill>
              <a:latin typeface="Calibri"/>
              <a:ea typeface="Calibri"/>
              <a:cs typeface="Calibri"/>
              <a:sym typeface="Calibri"/>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p39"/>
          <p:cNvSpPr txBox="1"/>
          <p:nvPr>
            <p:ph type="title"/>
          </p:nvPr>
        </p:nvSpPr>
        <p:spPr>
          <a:xfrm>
            <a:off x="577425" y="278775"/>
            <a:ext cx="400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accent2"/>
              </a:buClr>
              <a:buSzPts val="4000"/>
              <a:buFont typeface="Calibri"/>
              <a:buNone/>
            </a:pPr>
            <a:r>
              <a:rPr b="1" lang="pt-BR" sz="4000">
                <a:solidFill>
                  <a:schemeClr val="accent1"/>
                </a:solidFill>
              </a:rPr>
              <a:t>MARGEM</a:t>
            </a:r>
            <a:endParaRPr>
              <a:solidFill>
                <a:schemeClr val="accent1"/>
              </a:solidFill>
            </a:endParaRPr>
          </a:p>
        </p:txBody>
      </p:sp>
      <p:sp>
        <p:nvSpPr>
          <p:cNvPr id="337" name="Google Shape;337;p39"/>
          <p:cNvSpPr/>
          <p:nvPr/>
        </p:nvSpPr>
        <p:spPr>
          <a:xfrm>
            <a:off x="330200" y="558800"/>
            <a:ext cx="247200" cy="7281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accent1"/>
              </a:solidFill>
              <a:highlight>
                <a:srgbClr val="FFFF00"/>
              </a:highlight>
              <a:latin typeface="Calibri"/>
              <a:ea typeface="Calibri"/>
              <a:cs typeface="Calibri"/>
              <a:sym typeface="Calibri"/>
            </a:endParaRPr>
          </a:p>
        </p:txBody>
      </p:sp>
      <p:sp>
        <p:nvSpPr>
          <p:cNvPr id="338" name="Google Shape;338;p39"/>
          <p:cNvSpPr txBox="1"/>
          <p:nvPr>
            <p:ph idx="1" type="body"/>
          </p:nvPr>
        </p:nvSpPr>
        <p:spPr>
          <a:xfrm>
            <a:off x="1068400" y="1825625"/>
            <a:ext cx="10068000" cy="15843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None/>
            </a:pPr>
            <a:r>
              <a:rPr lang="pt-BR"/>
              <a:t>	Define a margem do elemento</a:t>
            </a:r>
            <a:endParaRPr/>
          </a:p>
        </p:txBody>
      </p:sp>
      <p:pic>
        <p:nvPicPr>
          <p:cNvPr id="339" name="Google Shape;339;p39"/>
          <p:cNvPicPr preferRelativeResize="0"/>
          <p:nvPr/>
        </p:nvPicPr>
        <p:blipFill rotWithShape="1">
          <a:blip r:embed="rId3">
            <a:alphaModFix/>
          </a:blip>
          <a:srcRect b="0" l="0" r="0" t="0"/>
          <a:stretch/>
        </p:blipFill>
        <p:spPr>
          <a:xfrm>
            <a:off x="1299422" y="3051718"/>
            <a:ext cx="3374178" cy="2521365"/>
          </a:xfrm>
          <a:prstGeom prst="rect">
            <a:avLst/>
          </a:prstGeom>
          <a:noFill/>
          <a:ln>
            <a:noFill/>
          </a:ln>
          <a:effectLst>
            <a:outerShdw blurRad="285750" rotWithShape="0" algn="bl" dir="2700000" dist="142875">
              <a:srgbClr val="333333">
                <a:alpha val="49803"/>
              </a:srgbClr>
            </a:outerShdw>
          </a:effectLst>
        </p:spPr>
      </p:pic>
      <p:pic>
        <p:nvPicPr>
          <p:cNvPr id="340" name="Google Shape;340;p39"/>
          <p:cNvPicPr preferRelativeResize="0"/>
          <p:nvPr/>
        </p:nvPicPr>
        <p:blipFill rotWithShape="1">
          <a:blip r:embed="rId4">
            <a:alphaModFix/>
          </a:blip>
          <a:srcRect b="0" l="0" r="0" t="0"/>
          <a:stretch/>
        </p:blipFill>
        <p:spPr>
          <a:xfrm>
            <a:off x="5875113" y="3051718"/>
            <a:ext cx="5017465" cy="1259843"/>
          </a:xfrm>
          <a:prstGeom prst="rect">
            <a:avLst/>
          </a:prstGeom>
          <a:noFill/>
          <a:ln>
            <a:noFill/>
          </a:ln>
          <a:effectLst>
            <a:outerShdw blurRad="285750" rotWithShape="0" algn="bl" dir="2700000" dist="142875">
              <a:srgbClr val="333333">
                <a:alpha val="49803"/>
              </a:srgbClr>
            </a:outerShdw>
          </a:effectLst>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40"/>
          <p:cNvSpPr txBox="1"/>
          <p:nvPr>
            <p:ph type="title"/>
          </p:nvPr>
        </p:nvSpPr>
        <p:spPr>
          <a:xfrm>
            <a:off x="577425" y="278775"/>
            <a:ext cx="400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accent2"/>
              </a:buClr>
              <a:buSzPts val="4000"/>
              <a:buFont typeface="Calibri"/>
              <a:buNone/>
            </a:pPr>
            <a:r>
              <a:rPr b="1" lang="pt-BR" sz="4000">
                <a:solidFill>
                  <a:schemeClr val="accent1"/>
                </a:solidFill>
              </a:rPr>
              <a:t>PADDING</a:t>
            </a:r>
            <a:endParaRPr>
              <a:solidFill>
                <a:schemeClr val="accent1"/>
              </a:solidFill>
            </a:endParaRPr>
          </a:p>
        </p:txBody>
      </p:sp>
      <p:sp>
        <p:nvSpPr>
          <p:cNvPr id="346" name="Google Shape;346;p40"/>
          <p:cNvSpPr/>
          <p:nvPr/>
        </p:nvSpPr>
        <p:spPr>
          <a:xfrm>
            <a:off x="330200" y="558800"/>
            <a:ext cx="247200" cy="7281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accent1"/>
              </a:solidFill>
              <a:highlight>
                <a:srgbClr val="FFFF00"/>
              </a:highlight>
              <a:latin typeface="Calibri"/>
              <a:ea typeface="Calibri"/>
              <a:cs typeface="Calibri"/>
              <a:sym typeface="Calibri"/>
            </a:endParaRPr>
          </a:p>
        </p:txBody>
      </p:sp>
      <p:sp>
        <p:nvSpPr>
          <p:cNvPr id="347" name="Google Shape;347;p40"/>
          <p:cNvSpPr txBox="1"/>
          <p:nvPr>
            <p:ph idx="1" type="body"/>
          </p:nvPr>
        </p:nvSpPr>
        <p:spPr>
          <a:xfrm>
            <a:off x="1068400" y="1825625"/>
            <a:ext cx="10068000" cy="15843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None/>
            </a:pPr>
            <a:r>
              <a:rPr lang="pt-BR"/>
              <a:t>	Define a margem interna do elemento</a:t>
            </a:r>
            <a:endParaRPr/>
          </a:p>
        </p:txBody>
      </p:sp>
      <p:pic>
        <p:nvPicPr>
          <p:cNvPr id="348" name="Google Shape;348;p40"/>
          <p:cNvPicPr preferRelativeResize="0"/>
          <p:nvPr/>
        </p:nvPicPr>
        <p:blipFill rotWithShape="1">
          <a:blip r:embed="rId3">
            <a:alphaModFix/>
          </a:blip>
          <a:srcRect b="0" l="0" r="0" t="0"/>
          <a:stretch/>
        </p:blipFill>
        <p:spPr>
          <a:xfrm>
            <a:off x="1189355" y="3141134"/>
            <a:ext cx="4202086" cy="1928673"/>
          </a:xfrm>
          <a:prstGeom prst="rect">
            <a:avLst/>
          </a:prstGeom>
          <a:noFill/>
          <a:ln>
            <a:noFill/>
          </a:ln>
          <a:effectLst>
            <a:outerShdw blurRad="285750" rotWithShape="0" algn="bl" dir="2700000" dist="142875">
              <a:srgbClr val="333333">
                <a:alpha val="49803"/>
              </a:srgbClr>
            </a:outerShdw>
          </a:effectLst>
        </p:spPr>
      </p:pic>
      <p:pic>
        <p:nvPicPr>
          <p:cNvPr id="349" name="Google Shape;349;p40"/>
          <p:cNvPicPr preferRelativeResize="0"/>
          <p:nvPr/>
        </p:nvPicPr>
        <p:blipFill rotWithShape="1">
          <a:blip r:embed="rId4">
            <a:alphaModFix/>
          </a:blip>
          <a:srcRect b="0" l="0" r="0" t="0"/>
          <a:stretch/>
        </p:blipFill>
        <p:spPr>
          <a:xfrm>
            <a:off x="5989800" y="3141134"/>
            <a:ext cx="5471161" cy="1449828"/>
          </a:xfrm>
          <a:prstGeom prst="rect">
            <a:avLst/>
          </a:prstGeom>
          <a:noFill/>
          <a:ln>
            <a:noFill/>
          </a:ln>
          <a:effectLst>
            <a:outerShdw blurRad="285750" rotWithShape="0" algn="bl" dir="2700000" dist="142875">
              <a:srgbClr val="333333">
                <a:alpha val="49803"/>
              </a:srgbClr>
            </a:outerShdw>
          </a:effectLst>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p41"/>
          <p:cNvSpPr txBox="1"/>
          <p:nvPr>
            <p:ph type="title"/>
          </p:nvPr>
        </p:nvSpPr>
        <p:spPr>
          <a:xfrm>
            <a:off x="577425" y="278775"/>
            <a:ext cx="400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accent2"/>
              </a:buClr>
              <a:buSzPts val="4000"/>
              <a:buFont typeface="Calibri"/>
              <a:buNone/>
            </a:pPr>
            <a:r>
              <a:rPr b="1" lang="pt-BR" sz="4000">
                <a:solidFill>
                  <a:schemeClr val="accent1"/>
                </a:solidFill>
              </a:rPr>
              <a:t>COR DE FUNDO</a:t>
            </a:r>
            <a:endParaRPr>
              <a:solidFill>
                <a:schemeClr val="accent1"/>
              </a:solidFill>
            </a:endParaRPr>
          </a:p>
        </p:txBody>
      </p:sp>
      <p:sp>
        <p:nvSpPr>
          <p:cNvPr id="355" name="Google Shape;355;p41"/>
          <p:cNvSpPr/>
          <p:nvPr/>
        </p:nvSpPr>
        <p:spPr>
          <a:xfrm>
            <a:off x="330200" y="558800"/>
            <a:ext cx="247200" cy="7281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accent1"/>
              </a:solidFill>
              <a:highlight>
                <a:srgbClr val="FFFF00"/>
              </a:highlight>
              <a:latin typeface="Calibri"/>
              <a:ea typeface="Calibri"/>
              <a:cs typeface="Calibri"/>
              <a:sym typeface="Calibri"/>
            </a:endParaRPr>
          </a:p>
        </p:txBody>
      </p:sp>
      <p:sp>
        <p:nvSpPr>
          <p:cNvPr id="356" name="Google Shape;356;p41"/>
          <p:cNvSpPr txBox="1"/>
          <p:nvPr>
            <p:ph idx="1" type="body"/>
          </p:nvPr>
        </p:nvSpPr>
        <p:spPr>
          <a:xfrm>
            <a:off x="1068400" y="1825625"/>
            <a:ext cx="10068000" cy="15843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None/>
            </a:pPr>
            <a:r>
              <a:rPr lang="pt-BR"/>
              <a:t>	Define as cores de fundo de um elemento</a:t>
            </a:r>
            <a:endParaRPr/>
          </a:p>
        </p:txBody>
      </p:sp>
      <p:pic>
        <p:nvPicPr>
          <p:cNvPr id="357" name="Google Shape;357;p41"/>
          <p:cNvPicPr preferRelativeResize="0"/>
          <p:nvPr/>
        </p:nvPicPr>
        <p:blipFill rotWithShape="1">
          <a:blip r:embed="rId3">
            <a:alphaModFix/>
          </a:blip>
          <a:srcRect b="0" l="0" r="0" t="0"/>
          <a:stretch/>
        </p:blipFill>
        <p:spPr>
          <a:xfrm>
            <a:off x="912338" y="3314652"/>
            <a:ext cx="4752901" cy="1584300"/>
          </a:xfrm>
          <a:prstGeom prst="rect">
            <a:avLst/>
          </a:prstGeom>
          <a:noFill/>
          <a:ln>
            <a:noFill/>
          </a:ln>
          <a:effectLst>
            <a:outerShdw blurRad="285750" rotWithShape="0" algn="bl" dir="2700000" dist="142875">
              <a:srgbClr val="333333">
                <a:alpha val="49803"/>
              </a:srgbClr>
            </a:outerShdw>
          </a:effectLst>
        </p:spPr>
      </p:pic>
      <p:pic>
        <p:nvPicPr>
          <p:cNvPr id="358" name="Google Shape;358;p41"/>
          <p:cNvPicPr preferRelativeResize="0"/>
          <p:nvPr/>
        </p:nvPicPr>
        <p:blipFill rotWithShape="1">
          <a:blip r:embed="rId4">
            <a:alphaModFix/>
          </a:blip>
          <a:srcRect b="0" l="0" r="0" t="0"/>
          <a:stretch/>
        </p:blipFill>
        <p:spPr>
          <a:xfrm>
            <a:off x="6719234" y="3013587"/>
            <a:ext cx="4288764" cy="2186429"/>
          </a:xfrm>
          <a:prstGeom prst="rect">
            <a:avLst/>
          </a:prstGeom>
          <a:noFill/>
          <a:ln>
            <a:noFill/>
          </a:ln>
          <a:effectLst>
            <a:outerShdw blurRad="285750" rotWithShape="0" algn="bl" dir="2700000" dist="142875">
              <a:srgbClr val="333333">
                <a:alpha val="49803"/>
              </a:srgbClr>
            </a:outerShdw>
          </a:effectLst>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15"/>
          <p:cNvSpPr txBox="1"/>
          <p:nvPr>
            <p:ph type="title"/>
          </p:nvPr>
        </p:nvSpPr>
        <p:spPr>
          <a:xfrm>
            <a:off x="577426" y="278765"/>
            <a:ext cx="6380423"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accent2"/>
              </a:buClr>
              <a:buSzPts val="4000"/>
              <a:buFont typeface="Calibri"/>
              <a:buNone/>
            </a:pPr>
            <a:r>
              <a:rPr b="1" lang="pt-BR" sz="4000">
                <a:solidFill>
                  <a:schemeClr val="accent2"/>
                </a:solidFill>
              </a:rPr>
              <a:t>O QUE É HTML?</a:t>
            </a:r>
            <a:endParaRPr/>
          </a:p>
        </p:txBody>
      </p:sp>
      <p:sp>
        <p:nvSpPr>
          <p:cNvPr id="104" name="Google Shape;104;p15"/>
          <p:cNvSpPr txBox="1"/>
          <p:nvPr>
            <p:ph idx="1" type="body"/>
          </p:nvPr>
        </p:nvSpPr>
        <p:spPr>
          <a:xfrm>
            <a:off x="838200" y="1825625"/>
            <a:ext cx="5520559" cy="475361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None/>
            </a:pPr>
            <a:r>
              <a:rPr lang="pt-BR"/>
              <a:t>	</a:t>
            </a:r>
            <a:r>
              <a:rPr b="0" i="0" lang="pt-BR">
                <a:solidFill>
                  <a:srgbClr val="333333"/>
                </a:solidFill>
                <a:latin typeface="Nunito Sans"/>
                <a:ea typeface="Nunito Sans"/>
                <a:cs typeface="Nunito Sans"/>
                <a:sym typeface="Nunito Sans"/>
              </a:rPr>
              <a:t>Criada pelo britânico Tim Berners-Lee, </a:t>
            </a:r>
            <a:r>
              <a:rPr lang="pt-BR">
                <a:solidFill>
                  <a:srgbClr val="333333"/>
                </a:solidFill>
                <a:latin typeface="Nunito Sans"/>
                <a:ea typeface="Nunito Sans"/>
                <a:cs typeface="Nunito Sans"/>
                <a:sym typeface="Nunito Sans"/>
              </a:rPr>
              <a:t>HTML</a:t>
            </a:r>
            <a:r>
              <a:rPr lang="pt-BR"/>
              <a:t> é uma </a:t>
            </a:r>
            <a:r>
              <a:rPr b="1" lang="pt-BR"/>
              <a:t>Linguagem de Marcação </a:t>
            </a:r>
            <a:r>
              <a:rPr lang="pt-BR"/>
              <a:t>de Texto (HyperText Markup Language), do qual é utilizada para a estruturação de uma página web e seu conteúdo.</a:t>
            </a:r>
            <a:endParaRPr/>
          </a:p>
          <a:p>
            <a:pPr indent="0" lvl="0" marL="0" rtl="0" algn="l">
              <a:lnSpc>
                <a:spcPct val="90000"/>
              </a:lnSpc>
              <a:spcBef>
                <a:spcPts val="1000"/>
              </a:spcBef>
              <a:spcAft>
                <a:spcPts val="0"/>
              </a:spcAft>
              <a:buClr>
                <a:schemeClr val="dk1"/>
              </a:buClr>
              <a:buSzPts val="2800"/>
              <a:buNone/>
            </a:pPr>
            <a:r>
              <a:rPr lang="pt-BR"/>
              <a:t>	Ou seja, é responsável por organizar e dar sentido a todas as informações de uma página para que possa ser exibido.</a:t>
            </a:r>
            <a:endParaRPr/>
          </a:p>
        </p:txBody>
      </p:sp>
      <p:sp>
        <p:nvSpPr>
          <p:cNvPr id="105" name="Google Shape;105;p15"/>
          <p:cNvSpPr/>
          <p:nvPr/>
        </p:nvSpPr>
        <p:spPr>
          <a:xfrm>
            <a:off x="330200" y="558800"/>
            <a:ext cx="247226" cy="72813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Tela de computador com texto preto sobre fundo branco&#10;&#10;Descrição gerada automaticamente" id="106" name="Google Shape;106;p15"/>
          <p:cNvPicPr preferRelativeResize="0"/>
          <p:nvPr/>
        </p:nvPicPr>
        <p:blipFill rotWithShape="1">
          <a:blip r:embed="rId3">
            <a:alphaModFix/>
          </a:blip>
          <a:srcRect b="752" l="28753" r="21132" t="751"/>
          <a:stretch/>
        </p:blipFill>
        <p:spPr>
          <a:xfrm>
            <a:off x="6957849" y="0"/>
            <a:ext cx="5234151" cy="68580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42"/>
          <p:cNvSpPr txBox="1"/>
          <p:nvPr>
            <p:ph type="title"/>
          </p:nvPr>
        </p:nvSpPr>
        <p:spPr>
          <a:xfrm>
            <a:off x="3596548" y="2943552"/>
            <a:ext cx="4998904" cy="970895"/>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accent1"/>
              </a:buClr>
              <a:buSzPts val="4000"/>
              <a:buFont typeface="Calibri"/>
              <a:buNone/>
            </a:pPr>
            <a:r>
              <a:rPr lang="pt-BR">
                <a:solidFill>
                  <a:schemeClr val="accent2"/>
                </a:solidFill>
              </a:rPr>
              <a:t>VAMOS</a:t>
            </a:r>
            <a:r>
              <a:rPr lang="pt-BR"/>
              <a:t> </a:t>
            </a:r>
            <a:r>
              <a:rPr lang="pt-BR">
                <a:solidFill>
                  <a:schemeClr val="accent1"/>
                </a:solidFill>
              </a:rPr>
              <a:t>TRABALHAR!</a:t>
            </a:r>
            <a:endParaRPr>
              <a:solidFill>
                <a:schemeClr val="accent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16"/>
          <p:cNvSpPr txBox="1"/>
          <p:nvPr>
            <p:ph type="title"/>
          </p:nvPr>
        </p:nvSpPr>
        <p:spPr>
          <a:xfrm>
            <a:off x="577426" y="278765"/>
            <a:ext cx="6380423"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accent2"/>
              </a:buClr>
              <a:buSzPts val="4000"/>
              <a:buFont typeface="Calibri"/>
              <a:buNone/>
            </a:pPr>
            <a:r>
              <a:rPr b="1" lang="pt-BR" sz="4000">
                <a:solidFill>
                  <a:schemeClr val="accent2"/>
                </a:solidFill>
              </a:rPr>
              <a:t>COMO FUNCIONA O HTML?</a:t>
            </a:r>
            <a:endParaRPr/>
          </a:p>
        </p:txBody>
      </p:sp>
      <p:sp>
        <p:nvSpPr>
          <p:cNvPr id="112" name="Google Shape;112;p16"/>
          <p:cNvSpPr txBox="1"/>
          <p:nvPr>
            <p:ph idx="1" type="body"/>
          </p:nvPr>
        </p:nvSpPr>
        <p:spPr>
          <a:xfrm>
            <a:off x="1068404" y="1825625"/>
            <a:ext cx="10068025" cy="2438367"/>
          </a:xfrm>
          <a:prstGeom prst="rect">
            <a:avLst/>
          </a:prstGeom>
          <a:noFill/>
          <a:ln>
            <a:noFill/>
          </a:ln>
        </p:spPr>
        <p:txBody>
          <a:bodyPr anchorCtr="0" anchor="t" bIns="45700" lIns="91425" spcFirstLastPara="1" rIns="91425" wrap="square" tIns="45700">
            <a:normAutofit fontScale="92500"/>
          </a:bodyPr>
          <a:lstStyle/>
          <a:p>
            <a:pPr indent="0" lvl="0" marL="0" rtl="0" algn="l">
              <a:lnSpc>
                <a:spcPct val="90000"/>
              </a:lnSpc>
              <a:spcBef>
                <a:spcPts val="0"/>
              </a:spcBef>
              <a:spcAft>
                <a:spcPts val="0"/>
              </a:spcAft>
              <a:buClr>
                <a:schemeClr val="dk1"/>
              </a:buClr>
              <a:buSzPct val="108108"/>
              <a:buNone/>
            </a:pPr>
            <a:r>
              <a:rPr lang="pt-BR"/>
              <a:t>	Através de um documento com a extensão .html ou .htm, do qual ao ser aberto por navegador, é feito a leitura e a renderização na tela do usuário para que possa ser visualizado, sendo assim nesse documento necessitam-se, além das importações como imagem ou o conteúdo geral em si, das tags para que as informações possam ser interpretadas da maneira mais correta e inteligente. </a:t>
            </a:r>
            <a:endParaRPr/>
          </a:p>
        </p:txBody>
      </p:sp>
      <p:sp>
        <p:nvSpPr>
          <p:cNvPr id="113" name="Google Shape;113;p16"/>
          <p:cNvSpPr/>
          <p:nvPr/>
        </p:nvSpPr>
        <p:spPr>
          <a:xfrm>
            <a:off x="330200" y="558800"/>
            <a:ext cx="247226" cy="72813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114" name="Google Shape;114;p16"/>
          <p:cNvPicPr preferRelativeResize="0"/>
          <p:nvPr/>
        </p:nvPicPr>
        <p:blipFill rotWithShape="1">
          <a:blip r:embed="rId3">
            <a:alphaModFix/>
          </a:blip>
          <a:srcRect b="0" l="0" r="0" t="0"/>
          <a:stretch/>
        </p:blipFill>
        <p:spPr>
          <a:xfrm>
            <a:off x="5108789" y="4485289"/>
            <a:ext cx="1974422" cy="1974422"/>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17"/>
          <p:cNvSpPr txBox="1"/>
          <p:nvPr>
            <p:ph type="title"/>
          </p:nvPr>
        </p:nvSpPr>
        <p:spPr>
          <a:xfrm>
            <a:off x="577425" y="278775"/>
            <a:ext cx="79041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accent2"/>
              </a:buClr>
              <a:buSzPts val="4000"/>
              <a:buFont typeface="Calibri"/>
              <a:buNone/>
            </a:pPr>
            <a:r>
              <a:rPr b="1" lang="pt-BR" sz="4000">
                <a:solidFill>
                  <a:schemeClr val="accent2"/>
                </a:solidFill>
              </a:rPr>
              <a:t>ARQUITETURA BÁSICA DE UM HTML</a:t>
            </a:r>
            <a:endParaRPr/>
          </a:p>
        </p:txBody>
      </p:sp>
      <p:sp>
        <p:nvSpPr>
          <p:cNvPr id="120" name="Google Shape;120;p17"/>
          <p:cNvSpPr txBox="1"/>
          <p:nvPr>
            <p:ph idx="1" type="body"/>
          </p:nvPr>
        </p:nvSpPr>
        <p:spPr>
          <a:xfrm>
            <a:off x="1068404" y="1825625"/>
            <a:ext cx="10068025" cy="4189095"/>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None/>
            </a:pPr>
            <a:r>
              <a:rPr lang="pt-BR"/>
              <a:t>	Praticamente uma página HTML é formada por 3 componentes:</a:t>
            </a:r>
            <a:endParaRPr/>
          </a:p>
          <a:p>
            <a:pPr indent="0" lvl="0" marL="0" rtl="0" algn="l">
              <a:lnSpc>
                <a:spcPct val="90000"/>
              </a:lnSpc>
              <a:spcBef>
                <a:spcPts val="0"/>
              </a:spcBef>
              <a:spcAft>
                <a:spcPts val="0"/>
              </a:spcAft>
              <a:buClr>
                <a:schemeClr val="dk1"/>
              </a:buClr>
              <a:buSzPts val="2800"/>
              <a:buNone/>
            </a:pPr>
            <a:r>
              <a:rPr b="1" lang="pt-BR">
                <a:solidFill>
                  <a:schemeClr val="accent2"/>
                </a:solidFill>
              </a:rPr>
              <a:t>-Conteúdo de texto: </a:t>
            </a:r>
            <a:r>
              <a:rPr lang="pt-BR"/>
              <a:t>Simplesmente o texto exibido na página.</a:t>
            </a:r>
            <a:endParaRPr/>
          </a:p>
          <a:p>
            <a:pPr indent="0" lvl="0" marL="0" rtl="0" algn="l">
              <a:lnSpc>
                <a:spcPct val="90000"/>
              </a:lnSpc>
              <a:spcBef>
                <a:spcPts val="0"/>
              </a:spcBef>
              <a:spcAft>
                <a:spcPts val="0"/>
              </a:spcAft>
              <a:buClr>
                <a:schemeClr val="dk1"/>
              </a:buClr>
              <a:buSzPts val="2800"/>
              <a:buNone/>
            </a:pPr>
            <a:r>
              <a:t/>
            </a:r>
            <a:endParaRPr/>
          </a:p>
          <a:p>
            <a:pPr indent="0" lvl="0" marL="0" rtl="0" algn="l">
              <a:lnSpc>
                <a:spcPct val="90000"/>
              </a:lnSpc>
              <a:spcBef>
                <a:spcPts val="0"/>
              </a:spcBef>
              <a:spcAft>
                <a:spcPts val="0"/>
              </a:spcAft>
              <a:buClr>
                <a:schemeClr val="dk1"/>
              </a:buClr>
              <a:buSzPts val="2800"/>
              <a:buNone/>
            </a:pPr>
            <a:r>
              <a:rPr b="1" lang="pt-BR">
                <a:solidFill>
                  <a:schemeClr val="accent2"/>
                </a:solidFill>
              </a:rPr>
              <a:t>-Referencias a outros arquivos: </a:t>
            </a:r>
            <a:r>
              <a:rPr lang="pt-BR">
                <a:solidFill>
                  <a:schemeClr val="dk1"/>
                </a:solidFill>
              </a:rPr>
              <a:t>Elas carregam outros itens como imagens, vídeos ou SVGs ( Gráficos Vetoriais Escaláveis ) ou até carregar assets como folhas de estilo ou arquivos de Javascript</a:t>
            </a:r>
            <a:endParaRPr/>
          </a:p>
          <a:p>
            <a:pPr indent="0" lvl="0" marL="0" rtl="0" algn="l">
              <a:lnSpc>
                <a:spcPct val="90000"/>
              </a:lnSpc>
              <a:spcBef>
                <a:spcPts val="0"/>
              </a:spcBef>
              <a:spcAft>
                <a:spcPts val="0"/>
              </a:spcAft>
              <a:buClr>
                <a:schemeClr val="dk1"/>
              </a:buClr>
              <a:buSzPts val="2800"/>
              <a:buNone/>
            </a:pPr>
            <a:r>
              <a:t/>
            </a:r>
            <a:endParaRPr b="1">
              <a:solidFill>
                <a:schemeClr val="dk1"/>
              </a:solidFill>
            </a:endParaRPr>
          </a:p>
          <a:p>
            <a:pPr indent="0" lvl="0" marL="0" rtl="0" algn="l">
              <a:lnSpc>
                <a:spcPct val="90000"/>
              </a:lnSpc>
              <a:spcBef>
                <a:spcPts val="0"/>
              </a:spcBef>
              <a:spcAft>
                <a:spcPts val="0"/>
              </a:spcAft>
              <a:buSzPts val="2800"/>
              <a:buNone/>
            </a:pPr>
            <a:r>
              <a:rPr b="1" lang="pt-BR">
                <a:solidFill>
                  <a:schemeClr val="accent2"/>
                </a:solidFill>
              </a:rPr>
              <a:t>-Marcadores: </a:t>
            </a:r>
            <a:r>
              <a:rPr lang="pt-BR">
                <a:solidFill>
                  <a:schemeClr val="dk1"/>
                </a:solidFill>
              </a:rPr>
              <a:t>Descrevem o conteúdo do seu texto e fazem as referencias funcionarem</a:t>
            </a:r>
            <a:endParaRPr/>
          </a:p>
        </p:txBody>
      </p:sp>
      <p:sp>
        <p:nvSpPr>
          <p:cNvPr id="121" name="Google Shape;121;p17"/>
          <p:cNvSpPr/>
          <p:nvPr/>
        </p:nvSpPr>
        <p:spPr>
          <a:xfrm>
            <a:off x="330200" y="558800"/>
            <a:ext cx="247226" cy="72813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18"/>
          <p:cNvSpPr txBox="1"/>
          <p:nvPr>
            <p:ph type="title"/>
          </p:nvPr>
        </p:nvSpPr>
        <p:spPr>
          <a:xfrm>
            <a:off x="577424" y="278775"/>
            <a:ext cx="4056719"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accent2"/>
              </a:buClr>
              <a:buSzPts val="4000"/>
              <a:buFont typeface="Calibri"/>
              <a:buNone/>
            </a:pPr>
            <a:r>
              <a:rPr b="1" lang="pt-BR" sz="4000">
                <a:solidFill>
                  <a:schemeClr val="accent2"/>
                </a:solidFill>
              </a:rPr>
              <a:t>O QUE SÃO TAGS?</a:t>
            </a:r>
            <a:endParaRPr/>
          </a:p>
        </p:txBody>
      </p:sp>
      <p:sp>
        <p:nvSpPr>
          <p:cNvPr id="127" name="Google Shape;127;p18"/>
          <p:cNvSpPr txBox="1"/>
          <p:nvPr>
            <p:ph idx="1" type="body"/>
          </p:nvPr>
        </p:nvSpPr>
        <p:spPr>
          <a:xfrm>
            <a:off x="1068404" y="1825625"/>
            <a:ext cx="10068025" cy="2438367"/>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None/>
            </a:pPr>
            <a:r>
              <a:rPr lang="pt-BR"/>
              <a:t>	Traduzindo o inglês, tag significa etiqueta, logo são códigos que definem a estrutura da página como links, espaços, parágrafos e quebras de linhas, ajudando assim a reunir elementos com formatações semelhantes e , toda tag </a:t>
            </a:r>
            <a:r>
              <a:rPr b="1" lang="pt-BR"/>
              <a:t>deverá ter uma abertura e um fechamento </a:t>
            </a:r>
            <a:endParaRPr/>
          </a:p>
        </p:txBody>
      </p:sp>
      <p:sp>
        <p:nvSpPr>
          <p:cNvPr id="128" name="Google Shape;128;p18"/>
          <p:cNvSpPr/>
          <p:nvPr/>
        </p:nvSpPr>
        <p:spPr>
          <a:xfrm>
            <a:off x="330200" y="558800"/>
            <a:ext cx="247226" cy="72813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129" name="Google Shape;129;p18"/>
          <p:cNvPicPr preferRelativeResize="0"/>
          <p:nvPr/>
        </p:nvPicPr>
        <p:blipFill rotWithShape="1">
          <a:blip r:embed="rId3">
            <a:alphaModFix/>
          </a:blip>
          <a:srcRect b="0" l="0" r="0" t="0"/>
          <a:stretch/>
        </p:blipFill>
        <p:spPr>
          <a:xfrm>
            <a:off x="5072293" y="4263992"/>
            <a:ext cx="2047413" cy="2047413"/>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19"/>
          <p:cNvSpPr txBox="1"/>
          <p:nvPr>
            <p:ph type="title"/>
          </p:nvPr>
        </p:nvSpPr>
        <p:spPr>
          <a:xfrm>
            <a:off x="577426" y="278765"/>
            <a:ext cx="10776374"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accent2"/>
              </a:buClr>
              <a:buSzPts val="4000"/>
              <a:buFont typeface="Calibri"/>
              <a:buNone/>
            </a:pPr>
            <a:r>
              <a:rPr b="1" lang="pt-BR" sz="4000">
                <a:solidFill>
                  <a:schemeClr val="accent2"/>
                </a:solidFill>
              </a:rPr>
              <a:t>QUAL É UMA SINTAXE DE UMA TAG?</a:t>
            </a:r>
            <a:endParaRPr/>
          </a:p>
        </p:txBody>
      </p:sp>
      <p:sp>
        <p:nvSpPr>
          <p:cNvPr id="135" name="Google Shape;135;p19"/>
          <p:cNvSpPr/>
          <p:nvPr/>
        </p:nvSpPr>
        <p:spPr>
          <a:xfrm>
            <a:off x="330200" y="558800"/>
            <a:ext cx="247226" cy="72813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36" name="Google Shape;136;p19"/>
          <p:cNvSpPr txBox="1"/>
          <p:nvPr/>
        </p:nvSpPr>
        <p:spPr>
          <a:xfrm>
            <a:off x="2816013" y="3097609"/>
            <a:ext cx="6559974" cy="662782"/>
          </a:xfrm>
          <a:prstGeom prst="rect">
            <a:avLst/>
          </a:prstGeom>
          <a:noFill/>
          <a:ln>
            <a:noFill/>
          </a:ln>
        </p:spPr>
        <p:txBody>
          <a:bodyPr anchorCtr="0" anchor="ctr" bIns="45700" lIns="91425" spcFirstLastPara="1" rIns="91425" wrap="square" tIns="45700">
            <a:normAutofit fontScale="92500"/>
          </a:bodyPr>
          <a:lstStyle/>
          <a:p>
            <a:pPr indent="0" lvl="0" marL="0" marR="0" rtl="0" algn="l">
              <a:lnSpc>
                <a:spcPct val="90000"/>
              </a:lnSpc>
              <a:spcBef>
                <a:spcPts val="0"/>
              </a:spcBef>
              <a:spcAft>
                <a:spcPts val="0"/>
              </a:spcAft>
              <a:buClr>
                <a:schemeClr val="dk1"/>
              </a:buClr>
              <a:buSzPct val="108108"/>
              <a:buFont typeface="Calibri"/>
              <a:buNone/>
            </a:pPr>
            <a:r>
              <a:rPr b="1" i="0" lang="pt-BR" sz="2800" u="none" cap="none" strike="noStrike">
                <a:solidFill>
                  <a:schemeClr val="dk1"/>
                </a:solidFill>
                <a:latin typeface="Calibri"/>
                <a:ea typeface="Calibri"/>
                <a:cs typeface="Calibri"/>
                <a:sym typeface="Calibri"/>
              </a:rPr>
              <a:t>&lt;p&gt; Hoje estou aprendendo sobre tags! &lt;/p&gt;</a:t>
            </a:r>
            <a:endParaRPr b="0" i="0" sz="1400" u="none" cap="none" strike="noStrike">
              <a:solidFill>
                <a:srgbClr val="000000"/>
              </a:solidFill>
              <a:latin typeface="Arial"/>
              <a:ea typeface="Arial"/>
              <a:cs typeface="Arial"/>
              <a:sym typeface="Arial"/>
            </a:endParaRPr>
          </a:p>
        </p:txBody>
      </p:sp>
      <p:cxnSp>
        <p:nvCxnSpPr>
          <p:cNvPr id="137" name="Google Shape;137;p19"/>
          <p:cNvCxnSpPr/>
          <p:nvPr/>
        </p:nvCxnSpPr>
        <p:spPr>
          <a:xfrm>
            <a:off x="3568700" y="3619099"/>
            <a:ext cx="4891906" cy="0"/>
          </a:xfrm>
          <a:prstGeom prst="straightConnector1">
            <a:avLst/>
          </a:prstGeom>
          <a:noFill/>
          <a:ln cap="flat" cmpd="sng" w="38100">
            <a:solidFill>
              <a:schemeClr val="accent2"/>
            </a:solidFill>
            <a:prstDash val="solid"/>
            <a:miter lim="800000"/>
            <a:headEnd len="sm" w="sm" type="none"/>
            <a:tailEnd len="sm" w="sm" type="none"/>
          </a:ln>
        </p:spPr>
      </p:cxnSp>
      <p:cxnSp>
        <p:nvCxnSpPr>
          <p:cNvPr id="138" name="Google Shape;138;p19"/>
          <p:cNvCxnSpPr/>
          <p:nvPr/>
        </p:nvCxnSpPr>
        <p:spPr>
          <a:xfrm>
            <a:off x="2981325" y="4012799"/>
            <a:ext cx="6175375" cy="0"/>
          </a:xfrm>
          <a:prstGeom prst="straightConnector1">
            <a:avLst/>
          </a:prstGeom>
          <a:noFill/>
          <a:ln cap="flat" cmpd="sng" w="38100">
            <a:solidFill>
              <a:schemeClr val="accent2"/>
            </a:solidFill>
            <a:prstDash val="solid"/>
            <a:miter lim="800000"/>
            <a:headEnd len="sm" w="sm" type="none"/>
            <a:tailEnd len="sm" w="sm" type="none"/>
          </a:ln>
        </p:spPr>
      </p:cxnSp>
      <p:cxnSp>
        <p:nvCxnSpPr>
          <p:cNvPr id="139" name="Google Shape;139;p19"/>
          <p:cNvCxnSpPr/>
          <p:nvPr/>
        </p:nvCxnSpPr>
        <p:spPr>
          <a:xfrm rot="10800000">
            <a:off x="2984500" y="3549650"/>
            <a:ext cx="0" cy="463149"/>
          </a:xfrm>
          <a:prstGeom prst="straightConnector1">
            <a:avLst/>
          </a:prstGeom>
          <a:noFill/>
          <a:ln cap="flat" cmpd="sng" w="38100">
            <a:solidFill>
              <a:schemeClr val="accent2"/>
            </a:solidFill>
            <a:prstDash val="solid"/>
            <a:miter lim="800000"/>
            <a:headEnd len="sm" w="sm" type="none"/>
            <a:tailEnd len="sm" w="sm" type="none"/>
          </a:ln>
        </p:spPr>
      </p:cxnSp>
      <p:cxnSp>
        <p:nvCxnSpPr>
          <p:cNvPr id="140" name="Google Shape;140;p19"/>
          <p:cNvCxnSpPr/>
          <p:nvPr/>
        </p:nvCxnSpPr>
        <p:spPr>
          <a:xfrm rot="10800000">
            <a:off x="9156700" y="3549650"/>
            <a:ext cx="0" cy="463149"/>
          </a:xfrm>
          <a:prstGeom prst="straightConnector1">
            <a:avLst/>
          </a:prstGeom>
          <a:noFill/>
          <a:ln cap="flat" cmpd="sng" w="38100">
            <a:solidFill>
              <a:schemeClr val="accent2"/>
            </a:solidFill>
            <a:prstDash val="solid"/>
            <a:miter lim="800000"/>
            <a:headEnd len="sm" w="sm" type="none"/>
            <a:tailEnd len="sm" w="sm" type="none"/>
          </a:ln>
        </p:spPr>
      </p:cxnSp>
      <p:sp>
        <p:nvSpPr>
          <p:cNvPr id="141" name="Google Shape;141;p19"/>
          <p:cNvSpPr txBox="1"/>
          <p:nvPr/>
        </p:nvSpPr>
        <p:spPr>
          <a:xfrm>
            <a:off x="5543508" y="3643467"/>
            <a:ext cx="1104982"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1" lang="pt-BR" sz="1800" u="none" cap="none" strike="noStrike">
                <a:solidFill>
                  <a:schemeClr val="dk1"/>
                </a:solidFill>
                <a:latin typeface="Calibri"/>
                <a:ea typeface="Calibri"/>
                <a:cs typeface="Calibri"/>
                <a:sym typeface="Calibri"/>
              </a:rPr>
              <a:t>Conteúdo</a:t>
            </a:r>
            <a:endParaRPr b="0" i="0" sz="1400" u="none" cap="none" strike="noStrike">
              <a:solidFill>
                <a:srgbClr val="000000"/>
              </a:solidFill>
              <a:latin typeface="Arial"/>
              <a:ea typeface="Arial"/>
              <a:cs typeface="Arial"/>
              <a:sym typeface="Arial"/>
            </a:endParaRPr>
          </a:p>
        </p:txBody>
      </p:sp>
      <p:sp>
        <p:nvSpPr>
          <p:cNvPr id="142" name="Google Shape;142;p19"/>
          <p:cNvSpPr txBox="1"/>
          <p:nvPr/>
        </p:nvSpPr>
        <p:spPr>
          <a:xfrm>
            <a:off x="5564571" y="4037166"/>
            <a:ext cx="1062855"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1" lang="pt-BR" sz="1800" u="none" cap="none" strike="noStrike">
                <a:solidFill>
                  <a:schemeClr val="dk1"/>
                </a:solidFill>
                <a:latin typeface="Calibri"/>
                <a:ea typeface="Calibri"/>
                <a:cs typeface="Calibri"/>
                <a:sym typeface="Calibri"/>
              </a:rPr>
              <a:t>Elemento</a:t>
            </a:r>
            <a:endParaRPr b="0" i="0" sz="1400" u="none" cap="none" strike="noStrike">
              <a:solidFill>
                <a:srgbClr val="000000"/>
              </a:solidFill>
              <a:latin typeface="Arial"/>
              <a:ea typeface="Arial"/>
              <a:cs typeface="Arial"/>
              <a:sym typeface="Arial"/>
            </a:endParaRPr>
          </a:p>
        </p:txBody>
      </p:sp>
      <p:sp>
        <p:nvSpPr>
          <p:cNvPr id="143" name="Google Shape;143;p19"/>
          <p:cNvSpPr/>
          <p:nvPr/>
        </p:nvSpPr>
        <p:spPr>
          <a:xfrm rot="5400000">
            <a:off x="3010630" y="2875107"/>
            <a:ext cx="326620" cy="443438"/>
          </a:xfrm>
          <a:prstGeom prst="leftBrace">
            <a:avLst>
              <a:gd fmla="val 8333" name="adj1"/>
              <a:gd fmla="val 50000" name="adj2"/>
            </a:avLst>
          </a:prstGeom>
          <a:noFill/>
          <a:ln cap="flat" cmpd="sng" w="3810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44" name="Google Shape;144;p19"/>
          <p:cNvSpPr/>
          <p:nvPr/>
        </p:nvSpPr>
        <p:spPr>
          <a:xfrm rot="5400000">
            <a:off x="8687530" y="2871840"/>
            <a:ext cx="326620" cy="443438"/>
          </a:xfrm>
          <a:prstGeom prst="leftBrace">
            <a:avLst>
              <a:gd fmla="val 8333" name="adj1"/>
              <a:gd fmla="val 50000" name="adj2"/>
            </a:avLst>
          </a:prstGeom>
          <a:noFill/>
          <a:ln cap="flat" cmpd="sng" w="3810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45" name="Google Shape;145;p19"/>
          <p:cNvSpPr txBox="1"/>
          <p:nvPr/>
        </p:nvSpPr>
        <p:spPr>
          <a:xfrm>
            <a:off x="2341789" y="2467532"/>
            <a:ext cx="1664302" cy="36933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1" lang="pt-BR" sz="1800" u="none" cap="none" strike="noStrike">
                <a:solidFill>
                  <a:schemeClr val="dk1"/>
                </a:solidFill>
                <a:latin typeface="Calibri"/>
                <a:ea typeface="Calibri"/>
                <a:cs typeface="Calibri"/>
                <a:sym typeface="Calibri"/>
              </a:rPr>
              <a:t>Abertura de tag</a:t>
            </a:r>
            <a:endParaRPr b="0" i="1" sz="1800" u="none" cap="none" strike="noStrike">
              <a:solidFill>
                <a:schemeClr val="dk1"/>
              </a:solidFill>
              <a:latin typeface="Calibri"/>
              <a:ea typeface="Calibri"/>
              <a:cs typeface="Calibri"/>
              <a:sym typeface="Calibri"/>
            </a:endParaRPr>
          </a:p>
        </p:txBody>
      </p:sp>
      <p:sp>
        <p:nvSpPr>
          <p:cNvPr id="146" name="Google Shape;146;p19"/>
          <p:cNvSpPr txBox="1"/>
          <p:nvPr/>
        </p:nvSpPr>
        <p:spPr>
          <a:xfrm>
            <a:off x="7836537" y="2475900"/>
            <a:ext cx="2028600" cy="369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1" lang="pt-BR" sz="1800" u="none" cap="none" strike="noStrike">
                <a:solidFill>
                  <a:schemeClr val="dk1"/>
                </a:solidFill>
                <a:latin typeface="Calibri"/>
                <a:ea typeface="Calibri"/>
                <a:cs typeface="Calibri"/>
                <a:sym typeface="Calibri"/>
              </a:rPr>
              <a:t>Fechamento de tag</a:t>
            </a:r>
            <a:endParaRPr b="0" i="1" sz="1800" u="none" cap="none" strike="noStrike">
              <a:solidFill>
                <a:schemeClr val="dk1"/>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0"/>
          <p:cNvSpPr txBox="1"/>
          <p:nvPr>
            <p:ph type="title"/>
          </p:nvPr>
        </p:nvSpPr>
        <p:spPr>
          <a:xfrm>
            <a:off x="577426" y="278765"/>
            <a:ext cx="107763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accent2"/>
              </a:buClr>
              <a:buSzPts val="4000"/>
              <a:buFont typeface="Calibri"/>
              <a:buNone/>
            </a:pPr>
            <a:r>
              <a:rPr b="1" lang="pt-BR" sz="4000">
                <a:solidFill>
                  <a:schemeClr val="accent2"/>
                </a:solidFill>
              </a:rPr>
              <a:t>ESTRUTURA DE UMA PÁGINA HTML</a:t>
            </a:r>
            <a:endParaRPr/>
          </a:p>
        </p:txBody>
      </p:sp>
      <p:sp>
        <p:nvSpPr>
          <p:cNvPr id="152" name="Google Shape;152;p20"/>
          <p:cNvSpPr/>
          <p:nvPr/>
        </p:nvSpPr>
        <p:spPr>
          <a:xfrm>
            <a:off x="330200" y="558800"/>
            <a:ext cx="247200" cy="7281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153" name="Google Shape;153;p20"/>
          <p:cNvPicPr preferRelativeResize="0"/>
          <p:nvPr/>
        </p:nvPicPr>
        <p:blipFill rotWithShape="1">
          <a:blip r:embed="rId3">
            <a:alphaModFix/>
          </a:blip>
          <a:srcRect b="0" l="0" r="0" t="0"/>
          <a:stretch/>
        </p:blipFill>
        <p:spPr>
          <a:xfrm>
            <a:off x="1403613" y="1604465"/>
            <a:ext cx="9384763" cy="494873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21"/>
          <p:cNvSpPr/>
          <p:nvPr/>
        </p:nvSpPr>
        <p:spPr>
          <a:xfrm>
            <a:off x="330200" y="558800"/>
            <a:ext cx="247226" cy="72813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59" name="Google Shape;159;p21"/>
          <p:cNvSpPr txBox="1"/>
          <p:nvPr>
            <p:ph type="title"/>
          </p:nvPr>
        </p:nvSpPr>
        <p:spPr>
          <a:xfrm>
            <a:off x="577426" y="278765"/>
            <a:ext cx="10776374"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accent2"/>
              </a:buClr>
              <a:buSzPts val="4000"/>
              <a:buFont typeface="Calibri"/>
              <a:buNone/>
            </a:pPr>
            <a:r>
              <a:rPr b="1" lang="pt-BR" sz="4000">
                <a:solidFill>
                  <a:schemeClr val="accent2"/>
                </a:solidFill>
              </a:rPr>
              <a:t>EXEMPLO</a:t>
            </a:r>
            <a:endParaRPr/>
          </a:p>
        </p:txBody>
      </p:sp>
      <p:sp>
        <p:nvSpPr>
          <p:cNvPr id="160" name="Google Shape;160;p21"/>
          <p:cNvSpPr txBox="1"/>
          <p:nvPr>
            <p:ph idx="1" type="body"/>
          </p:nvPr>
        </p:nvSpPr>
        <p:spPr>
          <a:xfrm>
            <a:off x="838200" y="1825625"/>
            <a:ext cx="5981700" cy="4351338"/>
          </a:xfrm>
          <a:prstGeom prst="rect">
            <a:avLst/>
          </a:prstGeom>
          <a:noFill/>
          <a:ln>
            <a:noFill/>
          </a:ln>
        </p:spPr>
        <p:txBody>
          <a:bodyPr anchorCtr="0" anchor="t" bIns="45700" lIns="91425" spcFirstLastPara="1" rIns="91425" wrap="square" tIns="45700">
            <a:normAutofit fontScale="92500"/>
          </a:bodyPr>
          <a:lstStyle/>
          <a:p>
            <a:pPr indent="0" lvl="0" marL="0" rtl="0" algn="l">
              <a:lnSpc>
                <a:spcPct val="90000"/>
              </a:lnSpc>
              <a:spcBef>
                <a:spcPts val="0"/>
              </a:spcBef>
              <a:spcAft>
                <a:spcPts val="0"/>
              </a:spcAft>
              <a:buClr>
                <a:schemeClr val="dk1"/>
              </a:buClr>
              <a:buSzPct val="108108"/>
              <a:buNone/>
            </a:pPr>
            <a:r>
              <a:rPr lang="pt-BR"/>
              <a:t>	&lt;!DOCTYPE html&gt;</a:t>
            </a:r>
            <a:endParaRPr/>
          </a:p>
          <a:p>
            <a:pPr indent="0" lvl="0" marL="0" rtl="0" algn="l">
              <a:lnSpc>
                <a:spcPct val="90000"/>
              </a:lnSpc>
              <a:spcBef>
                <a:spcPts val="1000"/>
              </a:spcBef>
              <a:spcAft>
                <a:spcPts val="0"/>
              </a:spcAft>
              <a:buClr>
                <a:schemeClr val="dk1"/>
              </a:buClr>
              <a:buSzPct val="108108"/>
              <a:buNone/>
            </a:pPr>
            <a:r>
              <a:rPr lang="pt-BR"/>
              <a:t>	&lt;html&gt;</a:t>
            </a:r>
            <a:endParaRPr/>
          </a:p>
          <a:p>
            <a:pPr indent="0" lvl="0" marL="0" rtl="0" algn="l">
              <a:lnSpc>
                <a:spcPct val="90000"/>
              </a:lnSpc>
              <a:spcBef>
                <a:spcPts val="1000"/>
              </a:spcBef>
              <a:spcAft>
                <a:spcPts val="0"/>
              </a:spcAft>
              <a:buClr>
                <a:schemeClr val="dk1"/>
              </a:buClr>
              <a:buSzPct val="108108"/>
              <a:buNone/>
            </a:pPr>
            <a:r>
              <a:rPr lang="pt-BR"/>
              <a:t>		&lt;head&gt;</a:t>
            </a:r>
            <a:endParaRPr/>
          </a:p>
          <a:p>
            <a:pPr indent="0" lvl="0" marL="0" rtl="0" algn="l">
              <a:lnSpc>
                <a:spcPct val="90000"/>
              </a:lnSpc>
              <a:spcBef>
                <a:spcPts val="1000"/>
              </a:spcBef>
              <a:spcAft>
                <a:spcPts val="0"/>
              </a:spcAft>
              <a:buClr>
                <a:schemeClr val="dk1"/>
              </a:buClr>
              <a:buSzPct val="108108"/>
              <a:buNone/>
            </a:pPr>
            <a:r>
              <a:rPr lang="pt-BR"/>
              <a:t>			&lt;!- - Meta tags - -&gt;</a:t>
            </a:r>
            <a:endParaRPr/>
          </a:p>
          <a:p>
            <a:pPr indent="0" lvl="0" marL="0" rtl="0" algn="l">
              <a:lnSpc>
                <a:spcPct val="90000"/>
              </a:lnSpc>
              <a:spcBef>
                <a:spcPts val="1000"/>
              </a:spcBef>
              <a:spcAft>
                <a:spcPts val="0"/>
              </a:spcAft>
              <a:buClr>
                <a:schemeClr val="dk1"/>
              </a:buClr>
              <a:buSzPct val="108108"/>
              <a:buNone/>
            </a:pPr>
            <a:r>
              <a:rPr lang="pt-BR"/>
              <a:t>		&lt;/head&gt;</a:t>
            </a:r>
            <a:endParaRPr/>
          </a:p>
          <a:p>
            <a:pPr indent="0" lvl="0" marL="0" rtl="0" algn="l">
              <a:lnSpc>
                <a:spcPct val="90000"/>
              </a:lnSpc>
              <a:spcBef>
                <a:spcPts val="1000"/>
              </a:spcBef>
              <a:spcAft>
                <a:spcPts val="0"/>
              </a:spcAft>
              <a:buClr>
                <a:schemeClr val="dk1"/>
              </a:buClr>
              <a:buSzPct val="108108"/>
              <a:buNone/>
            </a:pPr>
            <a:r>
              <a:rPr lang="pt-BR"/>
              <a:t>		&lt;body&gt;</a:t>
            </a:r>
            <a:endParaRPr/>
          </a:p>
          <a:p>
            <a:pPr indent="0" lvl="0" marL="0" rtl="0" algn="l">
              <a:lnSpc>
                <a:spcPct val="90000"/>
              </a:lnSpc>
              <a:spcBef>
                <a:spcPts val="1000"/>
              </a:spcBef>
              <a:spcAft>
                <a:spcPts val="0"/>
              </a:spcAft>
              <a:buClr>
                <a:schemeClr val="dk1"/>
              </a:buClr>
              <a:buSzPct val="108108"/>
              <a:buNone/>
            </a:pPr>
            <a:r>
              <a:rPr lang="pt-BR"/>
              <a:t>			&lt;p&gt;Hello World!&lt;/p&gt;</a:t>
            </a:r>
            <a:endParaRPr/>
          </a:p>
          <a:p>
            <a:pPr indent="0" lvl="0" marL="0" rtl="0" algn="l">
              <a:lnSpc>
                <a:spcPct val="90000"/>
              </a:lnSpc>
              <a:spcBef>
                <a:spcPts val="1000"/>
              </a:spcBef>
              <a:spcAft>
                <a:spcPts val="0"/>
              </a:spcAft>
              <a:buClr>
                <a:schemeClr val="dk1"/>
              </a:buClr>
              <a:buSzPct val="108108"/>
              <a:buNone/>
            </a:pPr>
            <a:r>
              <a:rPr lang="pt-BR"/>
              <a:t>		&lt;/body&gt;</a:t>
            </a:r>
            <a:endParaRPr/>
          </a:p>
          <a:p>
            <a:pPr indent="0" lvl="0" marL="0" rtl="0" algn="l">
              <a:lnSpc>
                <a:spcPct val="90000"/>
              </a:lnSpc>
              <a:spcBef>
                <a:spcPts val="1000"/>
              </a:spcBef>
              <a:spcAft>
                <a:spcPts val="0"/>
              </a:spcAft>
              <a:buClr>
                <a:schemeClr val="dk1"/>
              </a:buClr>
              <a:buSzPct val="108108"/>
              <a:buNone/>
            </a:pPr>
            <a:r>
              <a:rPr lang="pt-BR"/>
              <a:t>	&lt;/html&gt;</a:t>
            </a:r>
            <a:endParaRPr/>
          </a:p>
        </p:txBody>
      </p:sp>
      <p:pic>
        <p:nvPicPr>
          <p:cNvPr descr="Interface gráfica do usuário, Texto, Aplicativo, chat ou mensagem de texto&#10;&#10;Descrição gerada automaticamente" id="161" name="Google Shape;161;p21"/>
          <p:cNvPicPr preferRelativeResize="0"/>
          <p:nvPr/>
        </p:nvPicPr>
        <p:blipFill rotWithShape="1">
          <a:blip r:embed="rId3">
            <a:alphaModFix/>
          </a:blip>
          <a:srcRect b="0" l="0" r="0" t="0"/>
          <a:stretch/>
        </p:blipFill>
        <p:spPr>
          <a:xfrm>
            <a:off x="7631861" y="3101126"/>
            <a:ext cx="4255339" cy="1800336"/>
          </a:xfrm>
          <a:prstGeom prst="rect">
            <a:avLst/>
          </a:prstGeom>
          <a:noFill/>
          <a:ln>
            <a:noFill/>
          </a:ln>
          <a:effectLst>
            <a:outerShdw blurRad="285750" rotWithShape="0" algn="bl" dir="2700000" dist="142875">
              <a:srgbClr val="333333">
                <a:alpha val="49803"/>
              </a:srgbClr>
            </a:outerShdw>
          </a:effectLst>
        </p:spPr>
      </p:pic>
      <p:sp>
        <p:nvSpPr>
          <p:cNvPr id="162" name="Google Shape;162;p21"/>
          <p:cNvSpPr txBox="1"/>
          <p:nvPr/>
        </p:nvSpPr>
        <p:spPr>
          <a:xfrm>
            <a:off x="8124947" y="2374900"/>
            <a:ext cx="3369449"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pt-BR" sz="1800" u="none" cap="none" strike="noStrike">
                <a:solidFill>
                  <a:schemeClr val="dk1"/>
                </a:solidFill>
                <a:latin typeface="Calibri"/>
                <a:ea typeface="Calibri"/>
                <a:cs typeface="Calibri"/>
                <a:sym typeface="Calibri"/>
              </a:rPr>
              <a:t>*O </a:t>
            </a:r>
            <a:r>
              <a:rPr b="0" i="0" lang="pt-BR" sz="2000" u="none" cap="none" strike="noStrike">
                <a:solidFill>
                  <a:schemeClr val="dk1"/>
                </a:solidFill>
                <a:latin typeface="Calibri"/>
                <a:ea typeface="Calibri"/>
                <a:cs typeface="Calibri"/>
                <a:sym typeface="Calibri"/>
              </a:rPr>
              <a:t>resultado</a:t>
            </a:r>
            <a:r>
              <a:rPr b="0" i="0" lang="pt-BR" sz="1800" u="none" cap="none" strike="noStrike">
                <a:solidFill>
                  <a:schemeClr val="dk1"/>
                </a:solidFill>
                <a:latin typeface="Calibri"/>
                <a:ea typeface="Calibri"/>
                <a:cs typeface="Calibri"/>
                <a:sym typeface="Calibri"/>
              </a:rPr>
              <a:t> do código será esse</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ema do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